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9" r:id="rId2"/>
    <p:sldId id="269" r:id="rId3"/>
    <p:sldId id="302" r:id="rId4"/>
    <p:sldId id="303" r:id="rId5"/>
    <p:sldId id="305" r:id="rId6"/>
    <p:sldId id="304" r:id="rId7"/>
    <p:sldId id="288" r:id="rId8"/>
    <p:sldId id="306" r:id="rId9"/>
    <p:sldId id="312" r:id="rId10"/>
    <p:sldId id="313" r:id="rId11"/>
    <p:sldId id="406" r:id="rId12"/>
  </p:sldIdLst>
  <p:sldSz cx="9144000" cy="5486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9563" autoAdjust="0"/>
  </p:normalViewPr>
  <p:slideViewPr>
    <p:cSldViewPr>
      <p:cViewPr>
        <p:scale>
          <a:sx n="97" d="100"/>
          <a:sy n="97" d="100"/>
        </p:scale>
        <p:origin x="-384" y="-780"/>
      </p:cViewPr>
      <p:guideLst>
        <p:guide orient="horz" pos="1728"/>
        <p:guide pos="2880"/>
      </p:guideLst>
    </p:cSldViewPr>
  </p:slideViewPr>
  <p:outlineViewPr>
    <p:cViewPr>
      <p:scale>
        <a:sx n="33" d="100"/>
        <a:sy n="33" d="100"/>
      </p:scale>
      <p:origin x="0" y="282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lreaser\My%20Documents\VISUAL%20of%20AAE%20Histo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1.5536723163841809E-2"/>
          <c:y val="3.5807291666666831E-2"/>
          <c:w val="0.75566384180790958"/>
          <c:h val="0.86159392429461945"/>
        </c:manualLayout>
      </c:layout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Standard English </c:v>
                </c:pt>
              </c:strCache>
            </c:strRef>
          </c:tx>
          <c:spPr>
            <a:ln w="38100">
              <a:prstDash val="dash"/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Regional white Englishes </c:v>
                </c:pt>
              </c:strCache>
            </c:strRef>
          </c:tx>
          <c:spPr>
            <a:ln w="50800">
              <a:solidFill>
                <a:schemeClr val="accent5"/>
              </a:solidFill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Anglicist 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30</c:v>
                </c:pt>
                <c:pt idx="3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Substrate 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35</c:v>
                </c:pt>
                <c:pt idx="1">
                  <c:v>30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AAE today</c:v>
                </c:pt>
              </c:strCache>
            </c:strRef>
          </c:tx>
          <c:spPr>
            <a:ln w="38100"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Creole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Gullah Today</c:v>
                </c:pt>
              </c:strCache>
            </c:strRef>
          </c:tx>
          <c:spPr>
            <a:ln w="38100">
              <a:prstDash val="dash"/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Origin </c:v>
                </c:pt>
                <c:pt idx="1">
                  <c:v>Pre-history period</c:v>
                </c:pt>
                <c:pt idx="2">
                  <c:v>Early history period </c:v>
                </c:pt>
                <c:pt idx="3">
                  <c:v>Modern 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marker val="1"/>
        <c:axId val="48962560"/>
        <c:axId val="48997120"/>
      </c:lineChart>
      <c:catAx>
        <c:axId val="48962560"/>
        <c:scaling>
          <c:orientation val="minMax"/>
        </c:scaling>
        <c:axPos val="b"/>
        <c:tickLblPos val="nextTo"/>
        <c:crossAx val="48997120"/>
        <c:crosses val="autoZero"/>
        <c:auto val="1"/>
        <c:lblAlgn val="ctr"/>
        <c:lblOffset val="100"/>
      </c:catAx>
      <c:valAx>
        <c:axId val="48997120"/>
        <c:scaling>
          <c:orientation val="minMax"/>
          <c:max val="100"/>
          <c:min val="0"/>
        </c:scaling>
        <c:axPos val="l"/>
        <c:majorGridlines/>
        <c:numFmt formatCode="General" sourceLinked="1"/>
        <c:tickLblPos val="none"/>
        <c:crossAx val="48962560"/>
        <c:crosses val="autoZero"/>
        <c:crossBetween val="between"/>
        <c:majorUnit val="120"/>
        <c:minorUnit val="120"/>
      </c:valAx>
      <c:spPr>
        <a:solidFill>
          <a:schemeClr val="bg1"/>
        </a:solidFill>
        <a:ln w="19050">
          <a:solidFill>
            <a:srgbClr val="000000"/>
          </a:solidFill>
        </a:ln>
      </c:spPr>
    </c:plotArea>
    <c:legend>
      <c:legendPos val="r"/>
      <c:layout>
        <c:manualLayout>
          <c:xMode val="edge"/>
          <c:yMode val="edge"/>
          <c:x val="0.76978813559322201"/>
          <c:y val="5.8198767634514433E-2"/>
          <c:w val="0.23021186440677971"/>
          <c:h val="0.84128450008202116"/>
        </c:manualLayout>
      </c:layout>
      <c:spPr>
        <a:solidFill>
          <a:prstClr val="white"/>
        </a:solidFill>
      </c:sp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AD858-B40B-435A-96EA-688969D7D2A5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1500" y="685800"/>
            <a:ext cx="5715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16EC8-35CA-4A68-8BEF-87CBA1AAE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71500" y="685800"/>
            <a:ext cx="5715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16EC8-35CA-4A68-8BEF-87CBA1AAE8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4340"/>
            <a:ext cx="7772400" cy="11760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08960"/>
            <a:ext cx="6400800" cy="1402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19711"/>
            <a:ext cx="2057400" cy="46812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19711"/>
            <a:ext cx="6019800" cy="46812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525520"/>
            <a:ext cx="7772400" cy="10896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25371"/>
            <a:ext cx="7772400" cy="12001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1"/>
            <a:ext cx="4038600" cy="36207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80161"/>
            <a:ext cx="4038600" cy="36207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28090"/>
            <a:ext cx="4040188" cy="5118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39900"/>
            <a:ext cx="4040188" cy="3161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28090"/>
            <a:ext cx="4041775" cy="5118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739900"/>
            <a:ext cx="4041775" cy="3161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8440"/>
            <a:ext cx="3008313" cy="9296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18441"/>
            <a:ext cx="5111750" cy="46824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48081"/>
            <a:ext cx="3008313" cy="3752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40480"/>
            <a:ext cx="5486400" cy="4533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90220"/>
            <a:ext cx="5486400" cy="3291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293870"/>
            <a:ext cx="5486400" cy="6438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28000" b="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971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0161"/>
            <a:ext cx="8229600" cy="362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085080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AD261-DD3D-404B-9E57-39868FB1CF06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085080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085080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23385-F30B-4000-A114-67ADCFBD3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Myths about African American English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AAE is bad or broken English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AAE is just slang 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All African Americans speak AAE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Only African Americans speak AAE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AAE is genetically based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AAE speakers all sound the same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AAE speakers cannot also use standard English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Some Pronunciation Features of AAE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Variations of “</a:t>
            </a:r>
            <a:r>
              <a:rPr lang="en-US" dirty="0" err="1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  <a:endParaRPr lang="en-US" i="1" dirty="0" smtClean="0">
              <a:solidFill>
                <a:srgbClr val="000000"/>
              </a:solidFill>
            </a:endParaRPr>
          </a:p>
          <a:p>
            <a:pPr lvl="1"/>
            <a:r>
              <a:rPr lang="en-US" sz="2400" i="1" dirty="0" err="1" smtClean="0">
                <a:solidFill>
                  <a:srgbClr val="000000"/>
                </a:solidFill>
              </a:rPr>
              <a:t>Dese</a:t>
            </a:r>
            <a:r>
              <a:rPr lang="en-US" sz="2400" i="1" dirty="0" smtClean="0">
                <a:solidFill>
                  <a:srgbClr val="000000"/>
                </a:solidFill>
              </a:rPr>
              <a:t>, </a:t>
            </a:r>
            <a:r>
              <a:rPr lang="en-US" sz="2400" i="1" dirty="0" err="1" smtClean="0">
                <a:solidFill>
                  <a:srgbClr val="000000"/>
                </a:solidFill>
              </a:rPr>
              <a:t>dem</a:t>
            </a:r>
            <a:r>
              <a:rPr lang="en-US" sz="2400" i="1" dirty="0" smtClean="0">
                <a:solidFill>
                  <a:srgbClr val="000000"/>
                </a:solidFill>
              </a:rPr>
              <a:t>, dose, </a:t>
            </a:r>
            <a:r>
              <a:rPr lang="en-US" sz="2400" i="1" dirty="0" err="1" smtClean="0">
                <a:solidFill>
                  <a:srgbClr val="000000"/>
                </a:solidFill>
              </a:rPr>
              <a:t>birfday</a:t>
            </a:r>
            <a:r>
              <a:rPr lang="en-US" sz="2400" i="1" dirty="0" smtClean="0">
                <a:solidFill>
                  <a:srgbClr val="000000"/>
                </a:solidFill>
              </a:rPr>
              <a:t>, wit </a:t>
            </a:r>
            <a:r>
              <a:rPr lang="en-US" sz="2400" dirty="0" smtClean="0">
                <a:solidFill>
                  <a:srgbClr val="000000"/>
                </a:solidFill>
              </a:rPr>
              <a:t>(for </a:t>
            </a:r>
            <a:r>
              <a:rPr lang="en-US" sz="2400" i="1" dirty="0" smtClean="0">
                <a:solidFill>
                  <a:srgbClr val="000000"/>
                </a:solidFill>
              </a:rPr>
              <a:t>with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  <a:endParaRPr lang="en-US" i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“</a:t>
            </a:r>
            <a:r>
              <a:rPr lang="en-US" i="1" dirty="0" smtClean="0">
                <a:solidFill>
                  <a:srgbClr val="000000"/>
                </a:solidFill>
              </a:rPr>
              <a:t>g</a:t>
            </a:r>
            <a:r>
              <a:rPr lang="en-US" dirty="0" smtClean="0">
                <a:solidFill>
                  <a:srgbClr val="000000"/>
                </a:solidFill>
              </a:rPr>
              <a:t>-dropping” </a:t>
            </a:r>
          </a:p>
          <a:p>
            <a:pPr lvl="1"/>
            <a:r>
              <a:rPr lang="en-US" sz="2400" i="1" dirty="0" err="1" smtClean="0">
                <a:solidFill>
                  <a:srgbClr val="000000"/>
                </a:solidFill>
              </a:rPr>
              <a:t>Fishin</a:t>
            </a:r>
            <a:r>
              <a:rPr lang="en-US" sz="2400" i="1" dirty="0" smtClean="0">
                <a:solidFill>
                  <a:srgbClr val="000000"/>
                </a:solidFill>
              </a:rPr>
              <a:t>’, </a:t>
            </a:r>
            <a:r>
              <a:rPr lang="en-US" sz="2400" i="1" dirty="0" err="1" smtClean="0">
                <a:solidFill>
                  <a:srgbClr val="000000"/>
                </a:solidFill>
              </a:rPr>
              <a:t>fightin</a:t>
            </a:r>
            <a:r>
              <a:rPr lang="en-US" sz="2400" i="1" dirty="0" smtClean="0">
                <a:solidFill>
                  <a:srgbClr val="000000"/>
                </a:solidFill>
              </a:rPr>
              <a:t>’, </a:t>
            </a:r>
            <a:r>
              <a:rPr lang="en-US" sz="2400" i="1" dirty="0" err="1" smtClean="0">
                <a:solidFill>
                  <a:srgbClr val="000000"/>
                </a:solidFill>
              </a:rPr>
              <a:t>playin</a:t>
            </a:r>
            <a:r>
              <a:rPr lang="en-US" sz="2400" i="1" dirty="0" smtClean="0">
                <a:solidFill>
                  <a:srgbClr val="000000"/>
                </a:solidFill>
              </a:rPr>
              <a:t>’,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Consonant cluster reduction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Mist </a:t>
            </a:r>
            <a:r>
              <a:rPr lang="en-US" sz="2400" dirty="0" smtClean="0">
                <a:solidFill>
                  <a:srgbClr val="000000"/>
                </a:solidFill>
              </a:rPr>
              <a:t>and </a:t>
            </a:r>
            <a:r>
              <a:rPr lang="en-US" sz="2400" i="1" dirty="0" smtClean="0">
                <a:solidFill>
                  <a:srgbClr val="000000"/>
                </a:solidFill>
              </a:rPr>
              <a:t>missed </a:t>
            </a:r>
            <a:r>
              <a:rPr lang="en-US" sz="2400" i="1" dirty="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i="1" dirty="0" err="1" smtClean="0">
                <a:solidFill>
                  <a:srgbClr val="000000"/>
                </a:solidFill>
                <a:sym typeface="Wingdings" pitchFamily="2" charset="2"/>
              </a:rPr>
              <a:t>mis</a:t>
            </a:r>
            <a:r>
              <a:rPr lang="en-US" sz="2400" i="1" dirty="0" smtClean="0">
                <a:solidFill>
                  <a:srgbClr val="000000"/>
                </a:solidFill>
                <a:sym typeface="Wingdings" pitchFamily="2" charset="2"/>
              </a:rPr>
              <a:t>’ </a:t>
            </a:r>
            <a:r>
              <a:rPr lang="en-US" sz="2400" dirty="0" smtClean="0">
                <a:solidFill>
                  <a:srgbClr val="000000"/>
                </a:solidFill>
                <a:sym typeface="Wingdings" pitchFamily="2" charset="2"/>
              </a:rPr>
              <a:t>and </a:t>
            </a:r>
            <a:r>
              <a:rPr lang="en-US" sz="2400" i="1" dirty="0" smtClean="0">
                <a:solidFill>
                  <a:srgbClr val="000000"/>
                </a:solidFill>
                <a:sym typeface="Wingdings" pitchFamily="2" charset="2"/>
              </a:rPr>
              <a:t>miss’ </a:t>
            </a:r>
            <a:endParaRPr lang="en-US" sz="2400" i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Ellipsis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‘bout, ‘member, ‘cause </a:t>
            </a:r>
            <a:endParaRPr lang="en-US" sz="2600" i="1" dirty="0" smtClean="0">
              <a:solidFill>
                <a:srgbClr val="000000"/>
              </a:solidFill>
            </a:endParaRPr>
          </a:p>
          <a:p>
            <a:r>
              <a:rPr lang="en-US" i="1" dirty="0" err="1" smtClean="0">
                <a:solidFill>
                  <a:srgbClr val="000000"/>
                </a:solidFill>
              </a:rPr>
              <a:t>Skr</a:t>
            </a:r>
            <a:r>
              <a:rPr lang="en-US" i="1" dirty="0" smtClean="0">
                <a:solidFill>
                  <a:srgbClr val="000000"/>
                </a:solidFill>
              </a:rPr>
              <a:t>- </a:t>
            </a:r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i="1" dirty="0" err="1" smtClean="0">
                <a:solidFill>
                  <a:srgbClr val="000000"/>
                </a:solidFill>
              </a:rPr>
              <a:t>str</a:t>
            </a:r>
            <a:r>
              <a:rPr lang="en-US" i="1" dirty="0" smtClean="0">
                <a:solidFill>
                  <a:srgbClr val="000000"/>
                </a:solidFill>
              </a:rPr>
              <a:t>- </a:t>
            </a:r>
          </a:p>
          <a:p>
            <a:pPr lvl="1"/>
            <a:r>
              <a:rPr lang="en-US" sz="2400" i="1" dirty="0" err="1" smtClean="0">
                <a:solidFill>
                  <a:srgbClr val="000000"/>
                </a:solidFill>
              </a:rPr>
              <a:t>Skreet</a:t>
            </a:r>
            <a:r>
              <a:rPr lang="en-US" sz="2400" i="1" dirty="0" smtClean="0">
                <a:solidFill>
                  <a:srgbClr val="000000"/>
                </a:solidFill>
              </a:rPr>
              <a:t>, </a:t>
            </a:r>
            <a:r>
              <a:rPr lang="en-US" sz="2400" i="1" dirty="0" err="1" smtClean="0">
                <a:solidFill>
                  <a:srgbClr val="000000"/>
                </a:solidFill>
              </a:rPr>
              <a:t>skraight</a:t>
            </a:r>
            <a:r>
              <a:rPr lang="en-US" sz="2400" i="1" dirty="0" smtClean="0">
                <a:solidFill>
                  <a:srgbClr val="000000"/>
                </a:solidFill>
              </a:rPr>
              <a:t> </a:t>
            </a:r>
            <a:endParaRPr lang="en-US" i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Pre-nasal Stopping</a:t>
            </a:r>
          </a:p>
          <a:p>
            <a:pPr lvl="1"/>
            <a:r>
              <a:rPr lang="en-US" sz="2400" i="1" dirty="0" err="1" smtClean="0">
                <a:solidFill>
                  <a:srgbClr val="000000"/>
                </a:solidFill>
              </a:rPr>
              <a:t>Bidness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  <a:r>
              <a:rPr lang="en-US" sz="2400" i="1" dirty="0" err="1" smtClean="0">
                <a:solidFill>
                  <a:srgbClr val="000000"/>
                </a:solidFill>
              </a:rPr>
              <a:t>wadn’t</a:t>
            </a:r>
            <a:r>
              <a:rPr lang="en-US" sz="2400" i="1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Some Conclusions about AAE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80161"/>
            <a:ext cx="8229600" cy="362077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AAE has a grammar that is as systematic as that of standard English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AAE’s distinctiveness is due to its developmental history based on the early contact situation and its sociohistorical context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Contemporary AAE is divergent from earlier varieties, and has increasingly assumed significant status as an ethnic marker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cultural center of current-day AAE is strongly associated with urban youth culture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status of vernacular AAE may shift through the early lifespan based on home and school background, peers, and family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It is critical that educators </a:t>
            </a:r>
            <a:r>
              <a:rPr lang="en-US" smtClean="0">
                <a:solidFill>
                  <a:srgbClr val="000000"/>
                </a:solidFill>
              </a:rPr>
              <a:t>and developmental </a:t>
            </a:r>
            <a:r>
              <a:rPr lang="en-US" dirty="0" smtClean="0">
                <a:solidFill>
                  <a:srgbClr val="000000"/>
                </a:solidFill>
              </a:rPr>
              <a:t>specialists have a practical understanding of the structure of AAE and how it may affect the acquisition of different educational skills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Review of </a:t>
            </a:r>
            <a:r>
              <a:rPr lang="en-US" dirty="0" smtClean="0">
                <a:solidFill>
                  <a:schemeClr val="accent6"/>
                </a:solidFill>
              </a:rPr>
              <a:t>Habitual </a:t>
            </a:r>
            <a:r>
              <a:rPr lang="en-US" i="1" dirty="0" smtClean="0">
                <a:solidFill>
                  <a:schemeClr val="accent6"/>
                </a:solidFill>
              </a:rPr>
              <a:t>BE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1. My mom </a:t>
            </a:r>
            <a:r>
              <a:rPr lang="en-US" i="1" dirty="0" smtClean="0">
                <a:solidFill>
                  <a:srgbClr val="000000"/>
                </a:solidFill>
              </a:rPr>
              <a:t>be</a:t>
            </a:r>
            <a:r>
              <a:rPr lang="en-US" dirty="0" smtClean="0">
                <a:solidFill>
                  <a:srgbClr val="000000"/>
                </a:solidFill>
              </a:rPr>
              <a:t> working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</a:rPr>
              <a:t>	2. He </a:t>
            </a:r>
            <a:r>
              <a:rPr lang="en-US" i="1" dirty="0" smtClean="0">
                <a:solidFill>
                  <a:srgbClr val="000000"/>
                </a:solidFill>
              </a:rPr>
              <a:t>be</a:t>
            </a:r>
            <a:r>
              <a:rPr lang="en-US" dirty="0" smtClean="0">
                <a:solidFill>
                  <a:srgbClr val="000000"/>
                </a:solidFill>
              </a:rPr>
              <a:t> absent 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</a:rPr>
              <a:t>	3. The students </a:t>
            </a:r>
            <a:r>
              <a:rPr lang="en-US" i="1" dirty="0" smtClean="0">
                <a:solidFill>
                  <a:srgbClr val="000000"/>
                </a:solidFill>
              </a:rPr>
              <a:t>be</a:t>
            </a:r>
            <a:r>
              <a:rPr lang="en-US" dirty="0" smtClean="0">
                <a:solidFill>
                  <a:srgbClr val="000000"/>
                </a:solidFill>
              </a:rPr>
              <a:t> talking in class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Review of </a:t>
            </a:r>
            <a:r>
              <a:rPr lang="en-US" dirty="0" smtClean="0">
                <a:solidFill>
                  <a:schemeClr val="accent6"/>
                </a:solidFill>
              </a:rPr>
              <a:t>Habitual </a:t>
            </a:r>
            <a:r>
              <a:rPr lang="en-US" i="1" dirty="0" smtClean="0">
                <a:solidFill>
                  <a:schemeClr val="accent6"/>
                </a:solidFill>
              </a:rPr>
              <a:t>BE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u="sng" dirty="0" smtClean="0">
                <a:solidFill>
                  <a:srgbClr val="000000"/>
                </a:solidFill>
              </a:rPr>
              <a:t>a. 32 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>
                <a:solidFill>
                  <a:srgbClr val="000000"/>
                </a:solidFill>
              </a:rPr>
              <a:t>They usually be tired when they come home.</a:t>
            </a:r>
            <a:endParaRPr lang="en-US" dirty="0" smtClean="0">
              <a:solidFill>
                <a:srgbClr val="000000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 3</a:t>
            </a:r>
            <a:r>
              <a:rPr lang="en-US" dirty="0" smtClean="0">
                <a:solidFill>
                  <a:srgbClr val="000000"/>
                </a:solidFill>
              </a:rPr>
              <a:t>		They be tired right now.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2. </a:t>
            </a:r>
            <a:r>
              <a:rPr lang="en-US" u="sng" dirty="0" smtClean="0">
                <a:solidFill>
                  <a:srgbClr val="000000"/>
                </a:solidFill>
              </a:rPr>
              <a:t>a. 31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>
                <a:solidFill>
                  <a:srgbClr val="000000"/>
                </a:solidFill>
              </a:rPr>
              <a:t>When we play basketball, she be on my team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 4 </a:t>
            </a:r>
            <a:r>
              <a:rPr lang="en-US" dirty="0" smtClean="0">
                <a:solidFill>
                  <a:srgbClr val="000000"/>
                </a:solidFill>
              </a:rPr>
              <a:t>	The girl in the picture be my sister.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3. </a:t>
            </a:r>
            <a:r>
              <a:rPr lang="en-US" u="sng" dirty="0" smtClean="0">
                <a:solidFill>
                  <a:srgbClr val="000000"/>
                </a:solidFill>
              </a:rPr>
              <a:t>a.  4</a:t>
            </a:r>
            <a:r>
              <a:rPr lang="en-US" dirty="0" smtClean="0">
                <a:solidFill>
                  <a:srgbClr val="000000"/>
                </a:solidFill>
              </a:rPr>
              <a:t>		James be coming to school right now.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31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>
                <a:solidFill>
                  <a:srgbClr val="000000"/>
                </a:solidFill>
              </a:rPr>
              <a:t>James always be coming to school.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4. </a:t>
            </a:r>
            <a:r>
              <a:rPr lang="en-US" u="sng" dirty="0" smtClean="0">
                <a:solidFill>
                  <a:srgbClr val="000000"/>
                </a:solidFill>
              </a:rPr>
              <a:t>a.  3</a:t>
            </a:r>
            <a:r>
              <a:rPr lang="en-US" dirty="0" smtClean="0">
                <a:solidFill>
                  <a:srgbClr val="000000"/>
                </a:solidFill>
              </a:rPr>
              <a:t>		My ankle be broken from the fall.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32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>
                <a:solidFill>
                  <a:srgbClr val="000000"/>
                </a:solidFill>
              </a:rPr>
              <a:t>Sometimes my ears be itching</a:t>
            </a:r>
            <a:r>
              <a:rPr lang="en-US" i="1" dirty="0" smtClean="0"/>
              <a:t>.</a:t>
            </a: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Review of </a:t>
            </a:r>
            <a:r>
              <a:rPr lang="en-US" dirty="0" smtClean="0">
                <a:solidFill>
                  <a:schemeClr val="accent6"/>
                </a:solidFill>
              </a:rPr>
              <a:t>Habitual </a:t>
            </a:r>
            <a:r>
              <a:rPr lang="en-US" i="1" dirty="0" smtClean="0">
                <a:solidFill>
                  <a:schemeClr val="accent6"/>
                </a:solidFill>
              </a:rPr>
              <a:t>BE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u="sng" dirty="0" smtClean="0">
                <a:solidFill>
                  <a:srgbClr val="000000"/>
                </a:solidFill>
              </a:rPr>
              <a:t>a. 32 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i="1" dirty="0" smtClean="0">
                <a:solidFill>
                  <a:srgbClr val="000000"/>
                </a:solidFill>
              </a:rPr>
              <a:t>They </a:t>
            </a:r>
            <a:r>
              <a:rPr lang="en-US" sz="4600" i="1" u="sng" dirty="0" smtClean="0">
                <a:solidFill>
                  <a:srgbClr val="000000"/>
                </a:solidFill>
              </a:rPr>
              <a:t>usually</a:t>
            </a:r>
            <a:r>
              <a:rPr lang="en-US" i="1" dirty="0" smtClean="0">
                <a:solidFill>
                  <a:srgbClr val="000000"/>
                </a:solidFill>
              </a:rPr>
              <a:t> be tired when they come home.</a:t>
            </a:r>
            <a:endParaRPr lang="en-US" dirty="0" smtClean="0">
              <a:solidFill>
                <a:srgbClr val="000000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 3</a:t>
            </a:r>
            <a:r>
              <a:rPr lang="en-US" dirty="0" smtClean="0">
                <a:solidFill>
                  <a:srgbClr val="000000"/>
                </a:solidFill>
              </a:rPr>
              <a:t>		They be tired right now.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2. </a:t>
            </a:r>
            <a:r>
              <a:rPr lang="en-US" u="sng" dirty="0" smtClean="0">
                <a:solidFill>
                  <a:srgbClr val="000000"/>
                </a:solidFill>
              </a:rPr>
              <a:t>a. 31</a:t>
            </a:r>
            <a:r>
              <a:rPr lang="en-US" dirty="0" smtClean="0">
                <a:solidFill>
                  <a:srgbClr val="000000"/>
                </a:solidFill>
              </a:rPr>
              <a:t>		</a:t>
            </a:r>
            <a:r>
              <a:rPr lang="en-US" sz="4600" i="1" u="sng" dirty="0" smtClean="0">
                <a:solidFill>
                  <a:srgbClr val="000000"/>
                </a:solidFill>
              </a:rPr>
              <a:t>When</a:t>
            </a:r>
            <a:r>
              <a:rPr lang="en-US" i="1" dirty="0" smtClean="0">
                <a:solidFill>
                  <a:srgbClr val="000000"/>
                </a:solidFill>
              </a:rPr>
              <a:t> we play basketball, she be on my team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 4 </a:t>
            </a:r>
            <a:r>
              <a:rPr lang="en-US" dirty="0" smtClean="0">
                <a:solidFill>
                  <a:srgbClr val="000000"/>
                </a:solidFill>
              </a:rPr>
              <a:t>		The girl in the picture be my sister.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3. </a:t>
            </a:r>
            <a:r>
              <a:rPr lang="en-US" u="sng" dirty="0" smtClean="0">
                <a:solidFill>
                  <a:srgbClr val="000000"/>
                </a:solidFill>
              </a:rPr>
              <a:t>a.  4</a:t>
            </a:r>
            <a:r>
              <a:rPr lang="en-US" dirty="0" smtClean="0">
                <a:solidFill>
                  <a:srgbClr val="000000"/>
                </a:solidFill>
              </a:rPr>
              <a:t>		James be coming to school right now.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31</a:t>
            </a:r>
            <a:r>
              <a:rPr lang="en-US" dirty="0" smtClean="0">
                <a:solidFill>
                  <a:srgbClr val="000000"/>
                </a:solidFill>
              </a:rPr>
              <a:t>		</a:t>
            </a:r>
            <a:r>
              <a:rPr lang="en-US" i="1" dirty="0" smtClean="0">
                <a:solidFill>
                  <a:srgbClr val="000000"/>
                </a:solidFill>
              </a:rPr>
              <a:t>James </a:t>
            </a:r>
            <a:r>
              <a:rPr lang="en-US" sz="4600" i="1" u="sng" dirty="0" smtClean="0">
                <a:solidFill>
                  <a:srgbClr val="000000"/>
                </a:solidFill>
              </a:rPr>
              <a:t>always</a:t>
            </a:r>
            <a:r>
              <a:rPr lang="en-US" i="1" dirty="0" smtClean="0">
                <a:solidFill>
                  <a:srgbClr val="000000"/>
                </a:solidFill>
              </a:rPr>
              <a:t> be coming to school.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4. </a:t>
            </a:r>
            <a:r>
              <a:rPr lang="en-US" u="sng" dirty="0" smtClean="0">
                <a:solidFill>
                  <a:srgbClr val="000000"/>
                </a:solidFill>
              </a:rPr>
              <a:t>a.  3</a:t>
            </a:r>
            <a:r>
              <a:rPr lang="en-US" dirty="0" smtClean="0">
                <a:solidFill>
                  <a:srgbClr val="000000"/>
                </a:solidFill>
              </a:rPr>
              <a:t>		My ankle be broken from the fall.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u="sng" dirty="0" smtClean="0">
                <a:solidFill>
                  <a:srgbClr val="000000"/>
                </a:solidFill>
              </a:rPr>
              <a:t>b. 32</a:t>
            </a:r>
            <a:r>
              <a:rPr lang="en-US" dirty="0" smtClean="0">
                <a:solidFill>
                  <a:srgbClr val="000000"/>
                </a:solidFill>
              </a:rPr>
              <a:t>		</a:t>
            </a:r>
            <a:r>
              <a:rPr lang="en-US" sz="4600" i="1" u="sng" dirty="0" smtClean="0">
                <a:solidFill>
                  <a:srgbClr val="000000"/>
                </a:solidFill>
              </a:rPr>
              <a:t>Sometimes</a:t>
            </a:r>
            <a:r>
              <a:rPr lang="en-US" i="1" dirty="0" smtClean="0">
                <a:solidFill>
                  <a:srgbClr val="000000"/>
                </a:solidFill>
              </a:rPr>
              <a:t> my ears be itching</a:t>
            </a:r>
            <a:r>
              <a:rPr lang="en-US" i="1" dirty="0" smtClean="0"/>
              <a:t>.</a:t>
            </a: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Review of </a:t>
            </a:r>
            <a:r>
              <a:rPr lang="en-US" dirty="0" smtClean="0">
                <a:solidFill>
                  <a:schemeClr val="accent6"/>
                </a:solidFill>
              </a:rPr>
              <a:t>Habitual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chemeClr val="accent6"/>
                </a:solidFill>
              </a:rPr>
              <a:t>BE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1. My mom be working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		</a:t>
            </a:r>
            <a:r>
              <a:rPr lang="en-US" sz="2800" dirty="0" smtClean="0">
                <a:solidFill>
                  <a:srgbClr val="000000"/>
                </a:solidFill>
                <a:sym typeface="Wingdings" pitchFamily="2" charset="2"/>
              </a:rPr>
              <a:t> “My mom works [a lot]” 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	2. He be absent 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		</a:t>
            </a:r>
            <a:r>
              <a:rPr lang="en-US" sz="2800" dirty="0" smtClean="0">
                <a:solidFill>
                  <a:srgbClr val="000000"/>
                </a:solidFill>
                <a:sym typeface="Wingdings" pitchFamily="2" charset="2"/>
              </a:rPr>
              <a:t> “He is absent [often]” 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	3. The students be talking in class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		</a:t>
            </a:r>
            <a:r>
              <a:rPr lang="en-US" sz="2800" dirty="0" smtClean="0">
                <a:solidFill>
                  <a:srgbClr val="000000"/>
                </a:solidFill>
                <a:sym typeface="Wingdings" pitchFamily="2" charset="2"/>
              </a:rPr>
              <a:t> “The students talk in class [all the time]” </a:t>
            </a:r>
            <a:endParaRPr lang="en-US" sz="2800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Review of </a:t>
            </a:r>
            <a:r>
              <a:rPr lang="en-US" dirty="0" smtClean="0">
                <a:solidFill>
                  <a:schemeClr val="accent6"/>
                </a:solidFill>
              </a:rPr>
              <a:t>Habitual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chemeClr val="accent6"/>
                </a:solidFill>
              </a:rPr>
              <a:t>BE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3620770"/>
          </a:xfrm>
        </p:spPr>
        <p:txBody>
          <a:bodyPr>
            <a:noAutofit/>
          </a:bodyPr>
          <a:lstStyle/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1. The students always be talking in class.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		grammatical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2. The students don't be talking right now.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		ungrammatical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3. Sometimes the teacher be early for class.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		grammatical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4. At the moment the teacher be in the lounge.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		ungrammatical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5. My name be Bill. 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		ungrammatical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Three Theories of AAE 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Creole</a:t>
            </a:r>
            <a:r>
              <a:rPr lang="en-US" dirty="0" smtClean="0">
                <a:solidFill>
                  <a:srgbClr val="000000"/>
                </a:solidFill>
              </a:rPr>
              <a:t> – AAE began as a creole language mapping English vocabulary onto West African languages’ grammars (Gullah) </a:t>
            </a:r>
          </a:p>
          <a:p>
            <a:r>
              <a:rPr lang="en-US" b="1" dirty="0" err="1" smtClean="0">
                <a:solidFill>
                  <a:srgbClr val="000000"/>
                </a:solidFill>
              </a:rPr>
              <a:t>Anglicist</a:t>
            </a:r>
            <a:r>
              <a:rPr lang="en-US" dirty="0" smtClean="0">
                <a:solidFill>
                  <a:srgbClr val="000000"/>
                </a:solidFill>
              </a:rPr>
              <a:t> – AAE was initially identical to the stigmatized dialects spoken by indentured servants and has since developed independently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Substrate</a:t>
            </a:r>
            <a:r>
              <a:rPr lang="en-US" dirty="0" smtClean="0">
                <a:solidFill>
                  <a:srgbClr val="000000"/>
                </a:solidFill>
              </a:rPr>
              <a:t> – AAE was initially similar to regional white dialects, but did reflect some “substrate” influence related to differences in English and West African grammars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Visual of Theories of AAE history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  <p:graphicFrame>
        <p:nvGraphicFramePr>
          <p:cNvPr id="9" name="Chart 8"/>
          <p:cNvGraphicFramePr/>
          <p:nvPr/>
        </p:nvGraphicFramePr>
        <p:xfrm>
          <a:off x="0" y="1066800"/>
          <a:ext cx="8991600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Some Grammatical Features of AAE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Habitual </a:t>
            </a:r>
            <a:r>
              <a:rPr lang="en-US" i="1" dirty="0" smtClean="0">
                <a:solidFill>
                  <a:srgbClr val="000000"/>
                </a:solidFill>
              </a:rPr>
              <a:t>BE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The students be doing their homework [often]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Copula Absence of </a:t>
            </a:r>
            <a:r>
              <a:rPr lang="en-US" i="1" dirty="0" smtClean="0">
                <a:solidFill>
                  <a:srgbClr val="000000"/>
                </a:solidFill>
              </a:rPr>
              <a:t>is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i="1" dirty="0" smtClean="0">
                <a:solidFill>
                  <a:srgbClr val="000000"/>
                </a:solidFill>
              </a:rPr>
              <a:t>are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i="1" dirty="0" smtClean="0">
                <a:solidFill>
                  <a:srgbClr val="000000"/>
                </a:solidFill>
              </a:rPr>
              <a:t>Be </a:t>
            </a:r>
            <a:r>
              <a:rPr lang="en-US" dirty="0" smtClean="0">
                <a:solidFill>
                  <a:srgbClr val="000000"/>
                </a:solidFill>
              </a:rPr>
              <a:t>absence)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They hungry; they </a:t>
            </a:r>
            <a:r>
              <a:rPr lang="en-US" sz="2400" i="1" dirty="0" err="1" smtClean="0">
                <a:solidFill>
                  <a:srgbClr val="000000"/>
                </a:solidFill>
              </a:rPr>
              <a:t>gonna</a:t>
            </a:r>
            <a:r>
              <a:rPr lang="en-US" sz="2400" i="1" dirty="0" smtClean="0">
                <a:solidFill>
                  <a:srgbClr val="000000"/>
                </a:solidFill>
              </a:rPr>
              <a:t> play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Third person singular present tense –s absence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He/she/it jump_ high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Possessive –</a:t>
            </a:r>
            <a:r>
              <a:rPr lang="en-US" i="1" dirty="0" smtClean="0">
                <a:solidFill>
                  <a:srgbClr val="000000"/>
                </a:solidFill>
              </a:rPr>
              <a:t>s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My dad_ car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Negative concord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We don’t know nothing ‘bout that </a:t>
            </a:r>
            <a:endParaRPr lang="en-US" sz="2600" i="1" dirty="0" smtClean="0">
              <a:solidFill>
                <a:srgbClr val="000000"/>
              </a:solidFill>
            </a:endParaRPr>
          </a:p>
          <a:p>
            <a:r>
              <a:rPr lang="en-US" i="1" dirty="0" smtClean="0">
                <a:solidFill>
                  <a:srgbClr val="000000"/>
                </a:solidFill>
              </a:rPr>
              <a:t>Was </a:t>
            </a:r>
            <a:r>
              <a:rPr lang="en-US" dirty="0" smtClean="0">
                <a:solidFill>
                  <a:srgbClr val="000000"/>
                </a:solidFill>
              </a:rPr>
              <a:t>regularization 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</a:rPr>
              <a:t>My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</a:rPr>
              <a:t>kids was running </a:t>
            </a:r>
            <a:endParaRPr lang="en-US" sz="26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62125" cy="23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jlreaser\My Documents\My Pictures\NCLLPlogos\logo-byline copy.jpg"/>
          <p:cNvPicPr>
            <a:picLocks noChangeAspect="1" noChangeArrowheads="1"/>
          </p:cNvPicPr>
          <p:nvPr/>
        </p:nvPicPr>
        <p:blipFill>
          <a:blip r:embed="rId4" cstate="print">
            <a:lum bright="40000"/>
          </a:blip>
          <a:srcRect/>
          <a:stretch>
            <a:fillRect/>
          </a:stretch>
        </p:blipFill>
        <p:spPr bwMode="auto">
          <a:xfrm>
            <a:off x="7732854" y="4815841"/>
            <a:ext cx="1411146" cy="67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FF0000"/>
      </a:dk1>
      <a:lt1>
        <a:sysClr val="window" lastClr="FFFFFF"/>
      </a:lt1>
      <a:dk2>
        <a:srgbClr val="4F271C"/>
      </a:dk2>
      <a:lt2>
        <a:srgbClr val="00B050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417</Words>
  <Application>Microsoft Office PowerPoint</Application>
  <PresentationFormat>Custom</PresentationFormat>
  <Paragraphs>107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Myths about African American English </vt:lpstr>
      <vt:lpstr>Review of Habitual BE </vt:lpstr>
      <vt:lpstr>Review of Habitual BE </vt:lpstr>
      <vt:lpstr>Review of Habitual BE </vt:lpstr>
      <vt:lpstr>Review of Habitual BE </vt:lpstr>
      <vt:lpstr>Review of Habitual BE </vt:lpstr>
      <vt:lpstr>Three Theories of AAE Origin</vt:lpstr>
      <vt:lpstr>Visual of Theories of AAE history </vt:lpstr>
      <vt:lpstr>Some Grammatical Features of AAE</vt:lpstr>
      <vt:lpstr>Some Pronunciation Features of AAE</vt:lpstr>
      <vt:lpstr>Some Conclusions about AAE</vt:lpstr>
    </vt:vector>
  </TitlesOfParts>
  <Company>NC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jlreaser</dc:creator>
  <cp:lastModifiedBy>jlreaser</cp:lastModifiedBy>
  <cp:revision>82</cp:revision>
  <dcterms:created xsi:type="dcterms:W3CDTF">2011-01-27T18:24:10Z</dcterms:created>
  <dcterms:modified xsi:type="dcterms:W3CDTF">2011-04-11T19:55:08Z</dcterms:modified>
</cp:coreProperties>
</file>