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3" r:id="rId4"/>
    <p:sldId id="261" r:id="rId5"/>
    <p:sldId id="258" r:id="rId6"/>
    <p:sldId id="259" r:id="rId7"/>
    <p:sldId id="260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C38"/>
    <a:srgbClr val="000099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14" y="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8FB0-FA46-4484-A84B-C5767965B85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4E63A-0495-42DF-8B07-5C4B8AE5B1BC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8FB0-FA46-4484-A84B-C5767965B85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4E63A-0495-42DF-8B07-5C4B8AE5B1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8FB0-FA46-4484-A84B-C5767965B85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4E63A-0495-42DF-8B07-5C4B8AE5B1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8FB0-FA46-4484-A84B-C5767965B85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4E63A-0495-42DF-8B07-5C4B8AE5B1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8FB0-FA46-4484-A84B-C5767965B85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4E63A-0495-42DF-8B07-5C4B8AE5B1B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8FB0-FA46-4484-A84B-C5767965B85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4E63A-0495-42DF-8B07-5C4B8AE5B1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8FB0-FA46-4484-A84B-C5767965B85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4E63A-0495-42DF-8B07-5C4B8AE5B1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8FB0-FA46-4484-A84B-C5767965B85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4E63A-0495-42DF-8B07-5C4B8AE5B1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8FB0-FA46-4484-A84B-C5767965B85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4E63A-0495-42DF-8B07-5C4B8AE5B1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8FB0-FA46-4484-A84B-C5767965B85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4E63A-0495-42DF-8B07-5C4B8AE5B1BC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8FB0-FA46-4484-A84B-C5767965B85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4E63A-0495-42DF-8B07-5C4B8AE5B1BC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FF48FB0-FA46-4484-A84B-C5767965B85E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7E4E63A-0495-42DF-8B07-5C4B8AE5B1B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latin typeface="Chiller" pitchFamily="82" charset="0"/>
              </a:rPr>
              <a:t>Coraline</a:t>
            </a:r>
            <a:endParaRPr lang="en-US" sz="8800" dirty="0">
              <a:latin typeface="Chiller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3733800"/>
            <a:ext cx="4648200" cy="1066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hiller" pitchFamily="82" charset="0"/>
              </a:rPr>
              <a:t>YA Novel, Graphic Novel, Feature Film</a:t>
            </a:r>
            <a:endParaRPr lang="en-US" sz="2800" dirty="0">
              <a:latin typeface="Chiller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31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>
                <a:latin typeface="Chiller" pitchFamily="82" charset="0"/>
              </a:rPr>
              <a:t>The Original &amp; the Adaptations</a:t>
            </a:r>
            <a:endParaRPr lang="en-US" sz="6600" dirty="0">
              <a:latin typeface="Chiller" pitchFamily="82" charset="0"/>
            </a:endParaRPr>
          </a:p>
        </p:txBody>
      </p:sp>
      <p:pic>
        <p:nvPicPr>
          <p:cNvPr id="5" name="Picture 4" descr="http://www.wired.com/geekdad/wp-content/uploads/2011/02/Coralin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905000"/>
            <a:ext cx="6482080" cy="399264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Rectangle 3"/>
          <p:cNvSpPr/>
          <p:nvPr/>
        </p:nvSpPr>
        <p:spPr>
          <a:xfrm>
            <a:off x="1219200" y="1479536"/>
            <a:ext cx="32232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2002</a:t>
            </a:r>
            <a:endParaRPr lang="en-US" sz="54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62600" y="1479536"/>
            <a:ext cx="32232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2009</a:t>
            </a:r>
            <a:endParaRPr lang="en-US" sz="54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29000" y="1479536"/>
            <a:ext cx="32232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2008</a:t>
            </a:r>
            <a:endParaRPr lang="en-US" sz="54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43808" y="6085409"/>
            <a:ext cx="298321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Print Info</a:t>
            </a:r>
            <a:endParaRPr lang="en-US" sz="4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76600" y="6085407"/>
            <a:ext cx="256839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Summary</a:t>
            </a:r>
            <a:endParaRPr lang="en-US" sz="4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351255" y="6085408"/>
            <a:ext cx="24345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Film Info</a:t>
            </a:r>
            <a:endParaRPr lang="en-US" sz="4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2770909" y="6359149"/>
            <a:ext cx="457200" cy="2354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201" y="6321796"/>
            <a:ext cx="481013" cy="29210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9118036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85" y="609600"/>
            <a:ext cx="4114799" cy="3086100"/>
          </a:xfrm>
          <a:prstGeom prst="rect">
            <a:avLst/>
          </a:prstGeom>
        </p:spPr>
      </p:pic>
      <p:pic>
        <p:nvPicPr>
          <p:cNvPr id="2055" name="Picture 7" descr="C:\Users\owner\AppData\Local\Microsoft\Windows\Temporary Internet Files\Content.IE5\NPC4LNZG\MM900234740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590800"/>
            <a:ext cx="1277964" cy="171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1218459" y="4304434"/>
            <a:ext cx="6782541" cy="15952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3200" b="1" dirty="0" smtClean="0">
                <a:ln w="50800"/>
                <a:latin typeface="Broadway" pitchFamily="82" charset="0"/>
              </a:rPr>
              <a:t>Please take out your Film Terminology and Cinematic Effects Handout</a:t>
            </a:r>
            <a:endParaRPr lang="en-US" sz="3200" b="1" cap="none" spc="0" dirty="0">
              <a:ln w="50800"/>
              <a:effectLst/>
              <a:latin typeface="Broadway" pitchFamily="8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86200" y="1000812"/>
            <a:ext cx="509432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HeroicExtremeLeftFacing">
                <a:rot lat="449630" lon="1463207" rev="21343155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Attention</a:t>
            </a:r>
            <a:endParaRPr lang="en-US" sz="72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Bent Arrow 12"/>
          <p:cNvSpPr/>
          <p:nvPr/>
        </p:nvSpPr>
        <p:spPr>
          <a:xfrm rot="10800000">
            <a:off x="7848600" y="2819399"/>
            <a:ext cx="805636" cy="1981198"/>
          </a:xfrm>
          <a:prstGeom prst="bentArrow">
            <a:avLst/>
          </a:prstGeom>
          <a:solidFill>
            <a:schemeClr val="bg1"/>
          </a:solidFill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469115" y="3449881"/>
            <a:ext cx="190129" cy="184638"/>
          </a:xfrm>
          <a:prstGeom prst="ellipse">
            <a:avLst/>
          </a:prstGeom>
          <a:solidFill>
            <a:srgbClr val="ECEC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8464106" y="3124200"/>
            <a:ext cx="190129" cy="184638"/>
          </a:xfrm>
          <a:prstGeom prst="ellipse">
            <a:avLst/>
          </a:prstGeom>
          <a:solidFill>
            <a:srgbClr val="ECEC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464107" y="3770699"/>
            <a:ext cx="190129" cy="184638"/>
          </a:xfrm>
          <a:prstGeom prst="ellipse">
            <a:avLst/>
          </a:prstGeom>
          <a:solidFill>
            <a:srgbClr val="ECEC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8441405" y="4085228"/>
            <a:ext cx="190129" cy="184638"/>
          </a:xfrm>
          <a:prstGeom prst="ellipse">
            <a:avLst/>
          </a:prstGeom>
          <a:solidFill>
            <a:srgbClr val="ECEC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8411925" y="4403481"/>
            <a:ext cx="190129" cy="184638"/>
          </a:xfrm>
          <a:prstGeom prst="ellipse">
            <a:avLst/>
          </a:prstGeom>
          <a:solidFill>
            <a:srgbClr val="ECEC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8156353" y="4495800"/>
            <a:ext cx="190129" cy="184638"/>
          </a:xfrm>
          <a:prstGeom prst="ellipse">
            <a:avLst/>
          </a:prstGeom>
          <a:solidFill>
            <a:srgbClr val="ECEC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8469115" y="2819399"/>
            <a:ext cx="190129" cy="184638"/>
          </a:xfrm>
          <a:prstGeom prst="ellipse">
            <a:avLst/>
          </a:prstGeom>
          <a:solidFill>
            <a:srgbClr val="ECEC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 rot="5400000" flipV="1">
            <a:off x="7777330" y="4511919"/>
            <a:ext cx="294942" cy="152400"/>
          </a:xfrm>
          <a:prstGeom prst="triangle">
            <a:avLst/>
          </a:prstGeom>
          <a:solidFill>
            <a:srgbClr val="ECEC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145590" y="6172200"/>
            <a:ext cx="45755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http://www.mousecircus.com/flash/coraline.html</a:t>
            </a:r>
          </a:p>
        </p:txBody>
      </p:sp>
    </p:spTree>
    <p:extLst>
      <p:ext uri="{BB962C8B-B14F-4D97-AF65-F5344CB8AC3E}">
        <p14:creationId xmlns:p14="http://schemas.microsoft.com/office/powerpoint/2010/main" val="84832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570" y="4572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>
                <a:latin typeface="Chiller" pitchFamily="82" charset="0"/>
              </a:rPr>
              <a:t>Dave McKean Illustrations</a:t>
            </a:r>
            <a:endParaRPr lang="en-US" sz="6600" dirty="0">
              <a:latin typeface="Chiller" pitchFamily="8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044840"/>
            <a:ext cx="2867706" cy="4095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941" y="2044840"/>
            <a:ext cx="2739858" cy="4095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9" t="5996"/>
          <a:stretch/>
        </p:blipFill>
        <p:spPr>
          <a:xfrm>
            <a:off x="6149816" y="2044840"/>
            <a:ext cx="2774694" cy="4095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393071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dirty="0" smtClean="0">
                <a:latin typeface="Chiller" pitchFamily="82" charset="0"/>
              </a:rPr>
              <a:t>Other Mother Workshop</a:t>
            </a:r>
            <a:endParaRPr lang="en-US" sz="7200" dirty="0">
              <a:latin typeface="Chiller" pitchFamily="82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286000"/>
            <a:ext cx="6671981" cy="3430587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839377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dirty="0" smtClean="0">
                <a:latin typeface="Chiller" pitchFamily="82" charset="0"/>
              </a:rPr>
              <a:t>The Real World</a:t>
            </a:r>
            <a:endParaRPr lang="en-US" sz="7200" dirty="0">
              <a:latin typeface="Chiller" pitchFamily="8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564" y="2133600"/>
            <a:ext cx="6217687" cy="370235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cxnSp>
        <p:nvCxnSpPr>
          <p:cNvPr id="7" name="Straight Arrow Connector 6"/>
          <p:cNvCxnSpPr/>
          <p:nvPr/>
        </p:nvCxnSpPr>
        <p:spPr>
          <a:xfrm flipH="1">
            <a:off x="5105400" y="2514600"/>
            <a:ext cx="762000" cy="76200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7620000" y="2299855"/>
            <a:ext cx="762000" cy="76200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352800" y="3733800"/>
            <a:ext cx="990600" cy="557645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52354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000" dirty="0" smtClean="0">
                <a:latin typeface="Chiller" pitchFamily="82" charset="0"/>
              </a:rPr>
              <a:t>Added Perspectives</a:t>
            </a:r>
            <a:endParaRPr lang="en-US" sz="8000" dirty="0">
              <a:latin typeface="Chiller" pitchFamily="8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8" b="3277"/>
          <a:stretch/>
        </p:blipFill>
        <p:spPr>
          <a:xfrm>
            <a:off x="762000" y="1863436"/>
            <a:ext cx="7643266" cy="40455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5" name="Straight Connector 4"/>
          <p:cNvCxnSpPr/>
          <p:nvPr/>
        </p:nvCxnSpPr>
        <p:spPr>
          <a:xfrm flipV="1">
            <a:off x="2133600" y="1981200"/>
            <a:ext cx="4800600" cy="2362200"/>
          </a:xfrm>
          <a:prstGeom prst="line">
            <a:avLst/>
          </a:prstGeom>
          <a:ln w="44450">
            <a:solidFill>
              <a:srgbClr val="FF0000"/>
            </a:solidFill>
            <a:prstDash val="sys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2438400" y="3886199"/>
            <a:ext cx="2895600" cy="1066802"/>
            <a:chOff x="2438400" y="3886199"/>
            <a:chExt cx="2895600" cy="1066802"/>
          </a:xfrm>
        </p:grpSpPr>
        <p:cxnSp>
          <p:nvCxnSpPr>
            <p:cNvPr id="7" name="Straight Arrow Connector 6"/>
            <p:cNvCxnSpPr/>
            <p:nvPr/>
          </p:nvCxnSpPr>
          <p:spPr>
            <a:xfrm flipV="1">
              <a:off x="2438400" y="3886199"/>
              <a:ext cx="2895600" cy="609601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2590800" y="3886199"/>
              <a:ext cx="2743200" cy="1066802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587925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dirty="0" smtClean="0">
                <a:latin typeface="Chiller" pitchFamily="82" charset="0"/>
              </a:rPr>
              <a:t>Mouse Circus</a:t>
            </a:r>
            <a:endParaRPr lang="en-US" sz="7200" dirty="0">
              <a:latin typeface="Chiller" pitchFamily="8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2057400"/>
            <a:ext cx="6281737" cy="3781021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cxnSp>
        <p:nvCxnSpPr>
          <p:cNvPr id="5" name="Straight Arrow Connector 4"/>
          <p:cNvCxnSpPr/>
          <p:nvPr/>
        </p:nvCxnSpPr>
        <p:spPr>
          <a:xfrm flipV="1">
            <a:off x="2667000" y="3124200"/>
            <a:ext cx="1143000" cy="6096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4419600" y="4191000"/>
            <a:ext cx="245267" cy="10668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602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Transformation vs. Differences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638800" y="1734273"/>
            <a:ext cx="2776220" cy="3219450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600">
                <a:effectLst/>
                <a:latin typeface="Chiller"/>
                <a:ea typeface="Calibri"/>
                <a:cs typeface="Times New Roman"/>
              </a:rPr>
              <a:t>Techniques and Cinematic Effects</a:t>
            </a:r>
            <a:endParaRPr lang="en-US" sz="1100">
              <a:effectLst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100" b="1">
                <a:effectLst/>
                <a:latin typeface="Cambria"/>
                <a:ea typeface="Calibri"/>
                <a:cs typeface="Times New Roman"/>
              </a:rPr>
              <a:t>Long Shot</a:t>
            </a:r>
            <a:endParaRPr lang="en-US" sz="1100">
              <a:effectLst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100" b="1">
                <a:effectLst/>
                <a:latin typeface="Cambria"/>
                <a:ea typeface="Calibri"/>
                <a:cs typeface="Times New Roman"/>
              </a:rPr>
              <a:t>Close-ups (Zoom)</a:t>
            </a:r>
            <a:endParaRPr lang="en-US" sz="1100">
              <a:effectLst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100" b="1">
                <a:effectLst/>
                <a:latin typeface="Cambria"/>
                <a:ea typeface="Calibri"/>
                <a:cs typeface="Times New Roman"/>
              </a:rPr>
              <a:t>Low/High &amp; Dutch Angles</a:t>
            </a:r>
            <a:endParaRPr lang="en-US" sz="1100">
              <a:effectLst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100" b="1">
                <a:effectLst/>
                <a:latin typeface="Cambria"/>
                <a:ea typeface="Calibri"/>
                <a:cs typeface="Times New Roman"/>
              </a:rPr>
              <a:t>Dolly Shots *</a:t>
            </a:r>
            <a:endParaRPr lang="en-US" sz="1100">
              <a:effectLst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100" b="1">
                <a:effectLst/>
                <a:latin typeface="Cambria"/>
                <a:ea typeface="Calibri"/>
                <a:cs typeface="Times New Roman"/>
              </a:rPr>
              <a:t>Low/High and neutral lighting</a:t>
            </a:r>
            <a:endParaRPr lang="en-US" sz="1100">
              <a:effectLst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100" b="1">
                <a:effectLst/>
                <a:latin typeface="Cambria"/>
                <a:ea typeface="Calibri"/>
                <a:cs typeface="Times New Roman"/>
              </a:rPr>
              <a:t>Original Music</a:t>
            </a:r>
            <a:endParaRPr lang="en-US" sz="1100">
              <a:effectLst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/>
              <a:buChar char=""/>
            </a:pPr>
            <a:r>
              <a:rPr lang="en-US" sz="1100" b="1">
                <a:effectLst/>
                <a:latin typeface="Cambria"/>
                <a:ea typeface="Calibri"/>
                <a:cs typeface="Times New Roman"/>
              </a:rPr>
              <a:t>The Dissolve (“Around the World Scene” (“Under the covers”)*</a:t>
            </a:r>
            <a:endParaRPr lang="en-US" sz="1100">
              <a:effectLst/>
              <a:ea typeface="Calibri"/>
              <a:cs typeface="Times New Roman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1734273"/>
            <a:ext cx="3505200" cy="398072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Derivations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Usage of direct dialogue selections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3-D Effectiveness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Music Effectiveness</a:t>
            </a:r>
          </a:p>
        </p:txBody>
      </p:sp>
    </p:spTree>
    <p:extLst>
      <p:ext uri="{BB962C8B-B14F-4D97-AF65-F5344CB8AC3E}">
        <p14:creationId xmlns:p14="http://schemas.microsoft.com/office/powerpoint/2010/main" val="184165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188</TotalTime>
  <Words>99</Words>
  <Application>Microsoft Office PowerPoint</Application>
  <PresentationFormat>On-screen Show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Thatch</vt:lpstr>
      <vt:lpstr>Coraline</vt:lpstr>
      <vt:lpstr>The Original &amp; the Adaptations</vt:lpstr>
      <vt:lpstr>PowerPoint Presentation</vt:lpstr>
      <vt:lpstr>Dave McKean Illustrations</vt:lpstr>
      <vt:lpstr>Other Mother Workshop</vt:lpstr>
      <vt:lpstr>The Real World</vt:lpstr>
      <vt:lpstr>Added Perspectives</vt:lpstr>
      <vt:lpstr>Mouse Circus</vt:lpstr>
      <vt:lpstr>Transformation vs. Differences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13</cp:revision>
  <dcterms:created xsi:type="dcterms:W3CDTF">2011-10-11T15:44:16Z</dcterms:created>
  <dcterms:modified xsi:type="dcterms:W3CDTF">2011-10-12T15:55:03Z</dcterms:modified>
</cp:coreProperties>
</file>