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pPr eaLnBrk="1" latinLnBrk="0" hangingPunct="1"/>
            <a:fld id="{E6F9B8CD-342D-4579-98EC-A8FD6B7370E1}" type="datetimeFigureOut">
              <a:rPr lang="en-US" smtClean="0"/>
              <a:pPr eaLnBrk="1" latinLnBrk="0" hangingPunct="1"/>
              <a:t>10/3/2011</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kumimoji="0"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2BBB5E19-F10A-4C2F-BF6F-11C513378A2E}"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E6F9B8CD-342D-4579-98EC-A8FD6B7370E1}" type="datetimeFigureOut">
              <a:rPr lang="en-US" smtClean="0"/>
              <a:pPr eaLnBrk="1" latinLnBrk="0" hangingPunct="1"/>
              <a:t>10/3/2011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BBB5E19-F10A-4C2F-BF6F-11C513378A2E}"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E6F9B8CD-342D-4579-98EC-A8FD6B7370E1}" type="datetimeFigureOut">
              <a:rPr lang="en-US" smtClean="0"/>
              <a:pPr eaLnBrk="1" latinLnBrk="0" hangingPunct="1"/>
              <a:t>10/3/2011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BBB5E19-F10A-4C2F-BF6F-11C513378A2E}" type="slidenum">
              <a:rPr kumimoji="0" lang="en-US" smtClean="0"/>
              <a:pPr eaLnBrk="1" latinLnBrk="0" hangingPunct="1"/>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pPr algn="r" eaLnBrk="1" latinLnBrk="0" hangingPunct="1"/>
            <a:fld id="{E6F9B8CD-342D-4579-98EC-A8FD6B7370E1}" type="datetimeFigureOut">
              <a:rPr lang="en-US" smtClean="0"/>
              <a:pPr algn="r" eaLnBrk="1" latinLnBrk="0" hangingPunct="1"/>
              <a:t>10/3/2011</a:t>
            </a:fld>
            <a:endParaRPr lang="en-US"/>
          </a:p>
        </p:txBody>
      </p:sp>
      <p:sp>
        <p:nvSpPr>
          <p:cNvPr id="9" name="Slide Number Placeholder 8"/>
          <p:cNvSpPr>
            <a:spLocks noGrp="1"/>
          </p:cNvSpPr>
          <p:nvPr>
            <p:ph type="sldNum" sz="quarter" idx="15"/>
          </p:nvPr>
        </p:nvSpPr>
        <p:spPr/>
        <p:txBody>
          <a:bodyPr rtlCol="0"/>
          <a:lstStyle/>
          <a:p>
            <a:pPr algn="ctr" eaLnBrk="1" latinLnBrk="0" hangingPunct="1"/>
            <a:fld id="{2BBB5E19-F10A-4C2F-BF6F-11C513378A2E}" type="slidenum">
              <a:rPr kumimoji="0" lang="en-US" smtClean="0"/>
              <a:pPr algn="ctr" eaLnBrk="1" latinLnBrk="0" hangingPunct="1"/>
              <a:t>‹#›</a:t>
            </a:fld>
            <a:endParaRPr kumimoji="0" lang="en-US"/>
          </a:p>
        </p:txBody>
      </p:sp>
      <p:sp>
        <p:nvSpPr>
          <p:cNvPr id="10" name="Footer Placeholder 9"/>
          <p:cNvSpPr>
            <a:spLocks noGrp="1"/>
          </p:cNvSpPr>
          <p:nvPr>
            <p:ph type="ftr" sz="quarter" idx="16"/>
          </p:nvPr>
        </p:nvSpPr>
        <p:spPr/>
        <p:txBody>
          <a:bodyPr rtlCol="0"/>
          <a:lstStyle/>
          <a:p>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pPr eaLnBrk="1" latinLnBrk="0" hangingPunct="1"/>
            <a:fld id="{E6F9B8CD-342D-4579-98EC-A8FD6B7370E1}" type="datetimeFigureOut">
              <a:rPr lang="en-US" smtClean="0"/>
              <a:pPr eaLnBrk="1" latinLnBrk="0" hangingPunct="1"/>
              <a:t>10/3/2011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kumimoji="0"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2BBB5E19-F10A-4C2F-BF6F-11C513378A2E}" type="slidenum">
              <a:rPr kumimoji="0" lang="en-US" smtClean="0"/>
              <a:pPr eaLnBrk="1" latinLnBrk="0" hangingPunct="1"/>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eaLnBrk="1" latinLnBrk="0" hangingPunct="1"/>
            <a:fld id="{E6F9B8CD-342D-4579-98EC-A8FD6B7370E1}" type="datetimeFigureOut">
              <a:rPr lang="en-US" smtClean="0"/>
              <a:pPr eaLnBrk="1" latinLnBrk="0" hangingPunct="1"/>
              <a:t>10/3/2011</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2BBB5E19-F10A-4C2F-BF6F-11C513378A2E}" type="slidenum">
              <a:rPr kumimoji="0" lang="en-US" smtClean="0"/>
              <a:pPr eaLnBrk="1" latinLnBrk="0" hangingPunct="1"/>
              <a:t>‹#›</a:t>
            </a:fld>
            <a:endParaRPr kumimoji="0"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pPr eaLnBrk="1" latinLnBrk="0" hangingPunct="1"/>
            <a:fld id="{E6F9B8CD-342D-4579-98EC-A8FD6B7370E1}" type="datetimeFigureOut">
              <a:rPr lang="en-US" smtClean="0"/>
              <a:pPr eaLnBrk="1" latinLnBrk="0" hangingPunct="1"/>
              <a:t>10/3/2011</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2BBB5E19-F10A-4C2F-BF6F-11C513378A2E}" type="slidenum">
              <a:rPr kumimoji="0" lang="en-US" smtClean="0"/>
              <a:pPr eaLnBrk="1" latinLnBrk="0" hangingPunct="1"/>
              <a:t>‹#›</a:t>
            </a:fld>
            <a:endParaRPr kumimoji="0"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pPr algn="r" eaLnBrk="1" latinLnBrk="0" hangingPunct="1"/>
            <a:fld id="{E6F9B8CD-342D-4579-98EC-A8FD6B7370E1}" type="datetimeFigureOut">
              <a:rPr lang="en-US" smtClean="0"/>
              <a:pPr algn="r" eaLnBrk="1" latinLnBrk="0" hangingPunct="1"/>
              <a:t>10/3/2011</a:t>
            </a:fld>
            <a:endParaRPr lang="en-US"/>
          </a:p>
        </p:txBody>
      </p:sp>
      <p:sp>
        <p:nvSpPr>
          <p:cNvPr id="7" name="Slide Number Placeholder 6"/>
          <p:cNvSpPr>
            <a:spLocks noGrp="1"/>
          </p:cNvSpPr>
          <p:nvPr>
            <p:ph type="sldNum" sz="quarter" idx="11"/>
          </p:nvPr>
        </p:nvSpPr>
        <p:spPr/>
        <p:txBody>
          <a:bodyPr rtlCol="0"/>
          <a:lstStyle/>
          <a:p>
            <a:pPr algn="ctr" eaLnBrk="1" latinLnBrk="0" hangingPunct="1"/>
            <a:fld id="{2BBB5E19-F10A-4C2F-BF6F-11C513378A2E}" type="slidenum">
              <a:rPr kumimoji="0" lang="en-US" smtClean="0"/>
              <a:pPr algn="ctr" eaLnBrk="1" latinLnBrk="0" hangingPunct="1"/>
              <a:t>‹#›</a:t>
            </a:fld>
            <a:endParaRPr kumimoji="0" lang="en-US"/>
          </a:p>
        </p:txBody>
      </p:sp>
      <p:sp>
        <p:nvSpPr>
          <p:cNvPr id="8" name="Footer Placeholder 7"/>
          <p:cNvSpPr>
            <a:spLocks noGrp="1"/>
          </p:cNvSpPr>
          <p:nvPr>
            <p:ph type="ftr" sz="quarter" idx="12"/>
          </p:nvPr>
        </p:nvSpPr>
        <p:spPr/>
        <p:txBody>
          <a:bodyPr rtlCol="0"/>
          <a:lstStyle/>
          <a:p>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E6F9B8CD-342D-4579-98EC-A8FD6B7370E1}" type="datetimeFigureOut">
              <a:rPr lang="en-US" smtClean="0"/>
              <a:pPr eaLnBrk="1" latinLnBrk="0" hangingPunct="1"/>
              <a:t>10/3/2011</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2BBB5E19-F10A-4C2F-BF6F-11C513378A2E}" type="slidenum">
              <a:rPr kumimoji="0" lang="en-US" smtClean="0"/>
              <a:pPr eaLnBrk="1" latinLnBrk="0" hangingPunct="1"/>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pPr algn="r" eaLnBrk="1" latinLnBrk="0" hangingPunct="1"/>
            <a:fld id="{E6F9B8CD-342D-4579-98EC-A8FD6B7370E1}" type="datetimeFigureOut">
              <a:rPr lang="en-US" smtClean="0"/>
              <a:pPr algn="r" eaLnBrk="1" latinLnBrk="0" hangingPunct="1"/>
              <a:t>10/3/2011</a:t>
            </a:fld>
            <a:endParaRPr lang="en-US" dirty="0"/>
          </a:p>
        </p:txBody>
      </p:sp>
      <p:sp>
        <p:nvSpPr>
          <p:cNvPr id="22" name="Slide Number Placeholder 21"/>
          <p:cNvSpPr>
            <a:spLocks noGrp="1"/>
          </p:cNvSpPr>
          <p:nvPr>
            <p:ph type="sldNum" sz="quarter" idx="15"/>
          </p:nvPr>
        </p:nvSpPr>
        <p:spPr/>
        <p:txBody>
          <a:bodyPr rtlCol="0"/>
          <a:lstStyle/>
          <a:p>
            <a:pPr algn="ctr" eaLnBrk="1" latinLnBrk="0" hangingPunct="1"/>
            <a:fld id="{2BBB5E19-F10A-4C2F-BF6F-11C513378A2E}" type="slidenum">
              <a:rPr kumimoji="0" lang="en-US" smtClean="0"/>
              <a:pPr algn="ctr" eaLnBrk="1" latinLnBrk="0" hangingPunct="1"/>
              <a:t>‹#›</a:t>
            </a:fld>
            <a:endParaRPr kumimoji="0" lang="en-US"/>
          </a:p>
        </p:txBody>
      </p:sp>
      <p:sp>
        <p:nvSpPr>
          <p:cNvPr id="23" name="Footer Placeholder 22"/>
          <p:cNvSpPr>
            <a:spLocks noGrp="1"/>
          </p:cNvSpPr>
          <p:nvPr>
            <p:ph type="ftr" sz="quarter" idx="16"/>
          </p:nvPr>
        </p:nvSpPr>
        <p:spPr/>
        <p:txBody>
          <a:bodyPr rtlCol="0"/>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pPr algn="r" eaLnBrk="1" latinLnBrk="0" hangingPunct="1"/>
            <a:fld id="{E6F9B8CD-342D-4579-98EC-A8FD6B7370E1}" type="datetimeFigureOut">
              <a:rPr lang="en-US" smtClean="0"/>
              <a:pPr algn="r" eaLnBrk="1" latinLnBrk="0" hangingPunct="1"/>
              <a:t>10/3/2011</a:t>
            </a:fld>
            <a:endParaRPr lang="en-US"/>
          </a:p>
        </p:txBody>
      </p:sp>
      <p:sp>
        <p:nvSpPr>
          <p:cNvPr id="18" name="Slide Number Placeholder 17"/>
          <p:cNvSpPr>
            <a:spLocks noGrp="1"/>
          </p:cNvSpPr>
          <p:nvPr>
            <p:ph type="sldNum" sz="quarter" idx="11"/>
          </p:nvPr>
        </p:nvSpPr>
        <p:spPr/>
        <p:txBody>
          <a:bodyPr rtlCol="0"/>
          <a:lstStyle/>
          <a:p>
            <a:pPr algn="ctr" eaLnBrk="1" latinLnBrk="0" hangingPunct="1"/>
            <a:fld id="{2BBB5E19-F10A-4C2F-BF6F-11C513378A2E}" type="slidenum">
              <a:rPr kumimoji="0" lang="en-US" smtClean="0"/>
              <a:pPr algn="ctr" eaLnBrk="1" latinLnBrk="0" hangingPunct="1"/>
              <a:t>‹#›</a:t>
            </a:fld>
            <a:endParaRPr kumimoji="0" lang="en-US"/>
          </a:p>
        </p:txBody>
      </p:sp>
      <p:sp>
        <p:nvSpPr>
          <p:cNvPr id="21" name="Footer Placeholder 20"/>
          <p:cNvSpPr>
            <a:spLocks noGrp="1"/>
          </p:cNvSpPr>
          <p:nvPr>
            <p:ph type="ftr" sz="quarter" idx="12"/>
          </p:nvPr>
        </p:nvSpPr>
        <p:spPr/>
        <p:txBody>
          <a:bodyPr rtlCol="0"/>
          <a:lstStyle/>
          <a:p>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pPr algn="r" eaLnBrk="1" latinLnBrk="0" hangingPunct="1"/>
            <a:fld id="{E6F9B8CD-342D-4579-98EC-A8FD6B7370E1}" type="datetimeFigureOut">
              <a:rPr lang="en-US" smtClean="0"/>
              <a:pPr algn="r" eaLnBrk="1" latinLnBrk="0" hangingPunct="1"/>
              <a:t>10/3/2011</a:t>
            </a:fld>
            <a:endParaRPr lang="en-US" dirty="0">
              <a:solidFill>
                <a:schemeClr val="tx2"/>
              </a:solidFill>
            </a:endParaRP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pPr algn="l" eaLnBrk="1" latinLnBrk="0" hangingPunct="1"/>
            <a:endParaRPr kumimoji="0" lang="en-US" dirty="0">
              <a:solidFill>
                <a:schemeClr val="tx2"/>
              </a:solidFill>
            </a:endParaRP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pPr algn="ctr" eaLnBrk="1" latinLnBrk="0" hangingPunct="1"/>
            <a:fld id="{2BBB5E19-F10A-4C2F-BF6F-11C513378A2E}"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Mainstream vs. Counterculture</a:t>
            </a:r>
            <a:endParaRPr lang="en-US" dirty="0"/>
          </a:p>
        </p:txBody>
      </p:sp>
      <p:sp>
        <p:nvSpPr>
          <p:cNvPr id="3" name="Subtitle 2"/>
          <p:cNvSpPr>
            <a:spLocks noGrp="1"/>
          </p:cNvSpPr>
          <p:nvPr>
            <p:ph type="subTitle" idx="1"/>
          </p:nvPr>
        </p:nvSpPr>
        <p:spPr/>
        <p:txBody>
          <a:bodyPr/>
          <a:lstStyle/>
          <a:p>
            <a:r>
              <a:rPr lang="en-US" dirty="0" smtClean="0"/>
              <a:t>A look at the culture of the 1960’s</a:t>
            </a:r>
            <a:endParaRPr lang="en-US" dirty="0"/>
          </a:p>
        </p:txBody>
      </p:sp>
    </p:spTree>
    <p:extLst>
      <p:ext uri="{BB962C8B-B14F-4D97-AF65-F5344CB8AC3E}">
        <p14:creationId xmlns:p14="http://schemas.microsoft.com/office/powerpoint/2010/main" val="22258252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Pedagogical implications</a:t>
            </a:r>
            <a:endParaRPr lang="en-US" dirty="0"/>
          </a:p>
        </p:txBody>
      </p:sp>
      <p:sp>
        <p:nvSpPr>
          <p:cNvPr id="3" name="Content Placeholder 2"/>
          <p:cNvSpPr>
            <a:spLocks noGrp="1"/>
          </p:cNvSpPr>
          <p:nvPr>
            <p:ph sz="quarter" idx="1"/>
          </p:nvPr>
        </p:nvSpPr>
        <p:spPr/>
        <p:txBody>
          <a:bodyPr/>
          <a:lstStyle/>
          <a:p>
            <a:r>
              <a:rPr lang="en-US" dirty="0" smtClean="0"/>
              <a:t>How might a structured controversy be useful in a social studies classroom?</a:t>
            </a:r>
          </a:p>
          <a:p>
            <a:r>
              <a:rPr lang="en-US" dirty="0" smtClean="0"/>
              <a:t>What are the benefits of this method?</a:t>
            </a:r>
          </a:p>
          <a:p>
            <a:r>
              <a:rPr lang="en-US" dirty="0" smtClean="0"/>
              <a:t>Are there any potential drawbacks?</a:t>
            </a:r>
          </a:p>
          <a:p>
            <a:r>
              <a:rPr lang="en-US" dirty="0" smtClean="0"/>
              <a:t>Why is the consensus aspect of debating essential and key in understanding issues?</a:t>
            </a:r>
          </a:p>
          <a:p>
            <a:r>
              <a:rPr lang="en-US" dirty="0" smtClean="0"/>
              <a:t>How might you </a:t>
            </a:r>
            <a:r>
              <a:rPr lang="en-US" smtClean="0"/>
              <a:t>pair students?</a:t>
            </a:r>
            <a:endParaRPr lang="en-US" dirty="0"/>
          </a:p>
        </p:txBody>
      </p:sp>
    </p:spTree>
    <p:extLst>
      <p:ext uri="{BB962C8B-B14F-4D97-AF65-F5344CB8AC3E}">
        <p14:creationId xmlns:p14="http://schemas.microsoft.com/office/powerpoint/2010/main" val="41338027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Preview</a:t>
            </a:r>
            <a:endParaRPr lang="en-US" dirty="0"/>
          </a:p>
        </p:txBody>
      </p:sp>
      <p:sp>
        <p:nvSpPr>
          <p:cNvPr id="3" name="Content Placeholder 2"/>
          <p:cNvSpPr>
            <a:spLocks noGrp="1"/>
          </p:cNvSpPr>
          <p:nvPr>
            <p:ph sz="quarter" idx="1"/>
          </p:nvPr>
        </p:nvSpPr>
        <p:spPr/>
        <p:txBody>
          <a:bodyPr/>
          <a:lstStyle/>
          <a:p>
            <a:r>
              <a:rPr lang="en-US" dirty="0" smtClean="0"/>
              <a:t>What are the key differences between your parents’ generation?</a:t>
            </a:r>
          </a:p>
          <a:p>
            <a:endParaRPr lang="en-US" dirty="0"/>
          </a:p>
          <a:p>
            <a:endParaRPr lang="en-US" dirty="0" smtClean="0"/>
          </a:p>
          <a:p>
            <a:r>
              <a:rPr lang="en-US" dirty="0" smtClean="0"/>
              <a:t>Do differences help create harmony or conflict?</a:t>
            </a:r>
            <a:endParaRPr lang="en-US" dirty="0"/>
          </a:p>
        </p:txBody>
      </p:sp>
    </p:spTree>
    <p:extLst>
      <p:ext uri="{BB962C8B-B14F-4D97-AF65-F5344CB8AC3E}">
        <p14:creationId xmlns:p14="http://schemas.microsoft.com/office/powerpoint/2010/main" val="31439391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1960’s Historical context</a:t>
            </a:r>
            <a:endParaRPr lang="en-US" dirty="0"/>
          </a:p>
        </p:txBody>
      </p:sp>
      <p:sp>
        <p:nvSpPr>
          <p:cNvPr id="3" name="Content Placeholder 2"/>
          <p:cNvSpPr>
            <a:spLocks noGrp="1"/>
          </p:cNvSpPr>
          <p:nvPr>
            <p:ph sz="quarter" idx="1"/>
          </p:nvPr>
        </p:nvSpPr>
        <p:spPr/>
        <p:txBody>
          <a:bodyPr>
            <a:normAutofit fontScale="92500"/>
          </a:bodyPr>
          <a:lstStyle/>
          <a:p>
            <a:r>
              <a:rPr lang="en-US" dirty="0" smtClean="0"/>
              <a:t>Political, social, and cultural strife</a:t>
            </a:r>
          </a:p>
          <a:p>
            <a:r>
              <a:rPr lang="en-US" dirty="0" smtClean="0"/>
              <a:t>Vietnam protests</a:t>
            </a:r>
          </a:p>
          <a:p>
            <a:r>
              <a:rPr lang="en-US" dirty="0" smtClean="0"/>
              <a:t>Civil Rights protests, demonstrations, riots</a:t>
            </a:r>
          </a:p>
          <a:p>
            <a:r>
              <a:rPr lang="en-US" dirty="0" smtClean="0"/>
              <a:t>Assassinations of John F. Kennedy, Robert Kennedy, and Martin Luther King, Jr.</a:t>
            </a:r>
          </a:p>
          <a:p>
            <a:endParaRPr lang="en-US" dirty="0"/>
          </a:p>
          <a:p>
            <a:r>
              <a:rPr lang="en-US" dirty="0" smtClean="0"/>
              <a:t>Counterculture led mostly by youths challenged traditional thinking held by the mainstream culture</a:t>
            </a:r>
          </a:p>
          <a:p>
            <a:r>
              <a:rPr lang="en-US" dirty="0" smtClean="0"/>
              <a:t>Many envisioned a world based on individual expression, freedom from tradition, love, community, sex, drugs, and rock and roll</a:t>
            </a:r>
          </a:p>
          <a:p>
            <a:r>
              <a:rPr lang="en-US" dirty="0" smtClean="0"/>
              <a:t>Some spoke avidly against the Vietnam War </a:t>
            </a:r>
            <a:endParaRPr lang="en-US" dirty="0"/>
          </a:p>
        </p:txBody>
      </p:sp>
    </p:spTree>
    <p:extLst>
      <p:ext uri="{BB962C8B-B14F-4D97-AF65-F5344CB8AC3E}">
        <p14:creationId xmlns:p14="http://schemas.microsoft.com/office/powerpoint/2010/main" val="14332776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Resistance to counterculture</a:t>
            </a:r>
            <a:endParaRPr lang="en-US" dirty="0"/>
          </a:p>
        </p:txBody>
      </p:sp>
      <p:sp>
        <p:nvSpPr>
          <p:cNvPr id="3" name="Content Placeholder 2"/>
          <p:cNvSpPr>
            <a:spLocks noGrp="1"/>
          </p:cNvSpPr>
          <p:nvPr>
            <p:ph sz="quarter" idx="1"/>
          </p:nvPr>
        </p:nvSpPr>
        <p:spPr/>
        <p:txBody>
          <a:bodyPr/>
          <a:lstStyle/>
          <a:p>
            <a:r>
              <a:rPr lang="en-US" dirty="0" smtClean="0"/>
              <a:t>A time where jobs, money, job, and responsibility were less important than the spirit of love, togetherness, and harmony with nature</a:t>
            </a:r>
          </a:p>
          <a:p>
            <a:r>
              <a:rPr lang="en-US" dirty="0" smtClean="0"/>
              <a:t>They argue that the political activism of the 1960s led to societal changes</a:t>
            </a:r>
          </a:p>
          <a:p>
            <a:r>
              <a:rPr lang="en-US" dirty="0" smtClean="0"/>
              <a:t>Counterculture had a negative influence on American society</a:t>
            </a:r>
          </a:p>
          <a:p>
            <a:r>
              <a:rPr lang="en-US" dirty="0" smtClean="0"/>
              <a:t>The movement opened the floodgates to a permissive society where drug use and sexual disease is rampant and where belief in traditional values is scorned</a:t>
            </a:r>
            <a:endParaRPr lang="en-US" dirty="0"/>
          </a:p>
        </p:txBody>
      </p:sp>
    </p:spTree>
    <p:extLst>
      <p:ext uri="{BB962C8B-B14F-4D97-AF65-F5344CB8AC3E}">
        <p14:creationId xmlns:p14="http://schemas.microsoft.com/office/powerpoint/2010/main" val="23685025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five Topics will be debated…..</a:t>
            </a:r>
            <a:endParaRPr lang="en-US" dirty="0"/>
          </a:p>
        </p:txBody>
      </p:sp>
      <p:sp>
        <p:nvSpPr>
          <p:cNvPr id="3" name="Content Placeholder 2"/>
          <p:cNvSpPr>
            <a:spLocks noGrp="1"/>
          </p:cNvSpPr>
          <p:nvPr>
            <p:ph sz="quarter" idx="1"/>
          </p:nvPr>
        </p:nvSpPr>
        <p:spPr/>
        <p:txBody>
          <a:bodyPr/>
          <a:lstStyle/>
          <a:p>
            <a:r>
              <a:rPr lang="en-US" dirty="0" smtClean="0"/>
              <a:t>Fashion</a:t>
            </a:r>
          </a:p>
          <a:p>
            <a:r>
              <a:rPr lang="en-US" dirty="0" smtClean="0"/>
              <a:t>Communal Living</a:t>
            </a:r>
          </a:p>
          <a:p>
            <a:r>
              <a:rPr lang="en-US" dirty="0" smtClean="0"/>
              <a:t>Political activism</a:t>
            </a:r>
          </a:p>
          <a:p>
            <a:r>
              <a:rPr lang="en-US" dirty="0" smtClean="0"/>
              <a:t>Music</a:t>
            </a:r>
          </a:p>
          <a:p>
            <a:r>
              <a:rPr lang="en-US" dirty="0" smtClean="0"/>
              <a:t>Drugs</a:t>
            </a:r>
          </a:p>
          <a:p>
            <a:r>
              <a:rPr lang="en-US" dirty="0" smtClean="0"/>
              <a:t>Overall question:  Were the effects of the counterculture on American society positive or negative?</a:t>
            </a:r>
            <a:endParaRPr lang="en-US" dirty="0"/>
          </a:p>
        </p:txBody>
      </p:sp>
    </p:spTree>
    <p:extLst>
      <p:ext uri="{BB962C8B-B14F-4D97-AF65-F5344CB8AC3E}">
        <p14:creationId xmlns:p14="http://schemas.microsoft.com/office/powerpoint/2010/main" val="24281272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Instructions</a:t>
            </a:r>
            <a:endParaRPr lang="en-US" dirty="0"/>
          </a:p>
        </p:txBody>
      </p:sp>
      <p:sp>
        <p:nvSpPr>
          <p:cNvPr id="3" name="Content Placeholder 2"/>
          <p:cNvSpPr>
            <a:spLocks noGrp="1"/>
          </p:cNvSpPr>
          <p:nvPr>
            <p:ph sz="quarter" idx="1"/>
          </p:nvPr>
        </p:nvSpPr>
        <p:spPr/>
        <p:txBody>
          <a:bodyPr/>
          <a:lstStyle/>
          <a:p>
            <a:r>
              <a:rPr lang="en-US" dirty="0" smtClean="0"/>
              <a:t>You will be in groups of four: two will represent the mainstream while the other two counterculture</a:t>
            </a:r>
          </a:p>
          <a:p>
            <a:r>
              <a:rPr lang="en-US" dirty="0" smtClean="0"/>
              <a:t>You will be provided prompts to promote your discussion</a:t>
            </a:r>
          </a:p>
          <a:p>
            <a:r>
              <a:rPr lang="en-US" dirty="0" smtClean="0"/>
              <a:t>Mainstream will go first by repeating the statement and then a discussion</a:t>
            </a:r>
          </a:p>
          <a:p>
            <a:r>
              <a:rPr lang="en-US" dirty="0" smtClean="0"/>
              <a:t>You will have two minutes to discuss</a:t>
            </a:r>
          </a:p>
          <a:p>
            <a:r>
              <a:rPr lang="en-US" dirty="0" smtClean="0"/>
              <a:t>Counterculture will repeat the same process with their opening statement</a:t>
            </a:r>
            <a:endParaRPr lang="en-US" dirty="0"/>
          </a:p>
        </p:txBody>
      </p:sp>
    </p:spTree>
    <p:extLst>
      <p:ext uri="{BB962C8B-B14F-4D97-AF65-F5344CB8AC3E}">
        <p14:creationId xmlns:p14="http://schemas.microsoft.com/office/powerpoint/2010/main" val="26751025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Instructions continued….</a:t>
            </a:r>
            <a:endParaRPr lang="en-US" dirty="0"/>
          </a:p>
        </p:txBody>
      </p:sp>
      <p:sp>
        <p:nvSpPr>
          <p:cNvPr id="3" name="Content Placeholder 2"/>
          <p:cNvSpPr>
            <a:spLocks noGrp="1"/>
          </p:cNvSpPr>
          <p:nvPr>
            <p:ph sz="quarter" idx="1"/>
          </p:nvPr>
        </p:nvSpPr>
        <p:spPr/>
        <p:txBody>
          <a:bodyPr/>
          <a:lstStyle/>
          <a:p>
            <a:pPr marL="0" indent="0">
              <a:buNone/>
            </a:pPr>
            <a:r>
              <a:rPr lang="en-US" dirty="0" smtClean="0"/>
              <a:t>Be respectful of each other</a:t>
            </a:r>
          </a:p>
          <a:p>
            <a:pPr marL="0" indent="0">
              <a:buNone/>
            </a:pPr>
            <a:r>
              <a:rPr lang="en-US" dirty="0" smtClean="0"/>
              <a:t>Disagreement is expected but don’t be critical of a person</a:t>
            </a:r>
          </a:p>
          <a:p>
            <a:pPr marL="0" indent="0">
              <a:buNone/>
            </a:pPr>
            <a:r>
              <a:rPr lang="en-US" dirty="0" smtClean="0"/>
              <a:t>Don’t take </a:t>
            </a:r>
            <a:r>
              <a:rPr lang="en-US" dirty="0" err="1" smtClean="0"/>
              <a:t>criticims</a:t>
            </a:r>
            <a:r>
              <a:rPr lang="en-US" dirty="0" smtClean="0"/>
              <a:t> of your ideas as a personal attack</a:t>
            </a:r>
          </a:p>
          <a:p>
            <a:pPr marL="0" indent="0">
              <a:buNone/>
            </a:pPr>
            <a:r>
              <a:rPr lang="en-US" dirty="0" smtClean="0"/>
              <a:t>Listen to each other even if you don’t agree</a:t>
            </a:r>
          </a:p>
          <a:p>
            <a:pPr marL="0" indent="0">
              <a:buNone/>
            </a:pPr>
            <a:r>
              <a:rPr lang="en-US" dirty="0" smtClean="0"/>
              <a:t>Change your mind when there is supporting evidence</a:t>
            </a:r>
          </a:p>
          <a:p>
            <a:pPr marL="0" indent="0">
              <a:buNone/>
            </a:pPr>
            <a:r>
              <a:rPr lang="en-US" dirty="0" smtClean="0"/>
              <a:t>Try to understand both sides of the debate</a:t>
            </a:r>
          </a:p>
          <a:p>
            <a:pPr marL="0" indent="0">
              <a:buNone/>
            </a:pPr>
            <a:endParaRPr lang="en-US" dirty="0"/>
          </a:p>
        </p:txBody>
      </p:sp>
    </p:spTree>
    <p:extLst>
      <p:ext uri="{BB962C8B-B14F-4D97-AF65-F5344CB8AC3E}">
        <p14:creationId xmlns:p14="http://schemas.microsoft.com/office/powerpoint/2010/main" val="33813434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Consensus</a:t>
            </a:r>
            <a:endParaRPr lang="en-US" dirty="0"/>
          </a:p>
        </p:txBody>
      </p:sp>
      <p:sp>
        <p:nvSpPr>
          <p:cNvPr id="3" name="Content Placeholder 2"/>
          <p:cNvSpPr>
            <a:spLocks noGrp="1"/>
          </p:cNvSpPr>
          <p:nvPr>
            <p:ph sz="quarter" idx="1"/>
          </p:nvPr>
        </p:nvSpPr>
        <p:spPr/>
        <p:txBody>
          <a:bodyPr/>
          <a:lstStyle/>
          <a:p>
            <a:r>
              <a:rPr lang="en-US" dirty="0" smtClean="0"/>
              <a:t>Once both positions have been presented (at the end)</a:t>
            </a:r>
          </a:p>
          <a:p>
            <a:r>
              <a:rPr lang="en-US" dirty="0" smtClean="0"/>
              <a:t>Generate an consensus report on the original question:  Were the effects of the counterculture on American society positive or negative?</a:t>
            </a:r>
            <a:endParaRPr lang="en-US" dirty="0"/>
          </a:p>
        </p:txBody>
      </p:sp>
    </p:spTree>
    <p:extLst>
      <p:ext uri="{BB962C8B-B14F-4D97-AF65-F5344CB8AC3E}">
        <p14:creationId xmlns:p14="http://schemas.microsoft.com/office/powerpoint/2010/main" val="6810369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structured controversy</a:t>
            </a:r>
            <a:endParaRPr lang="en-US" dirty="0"/>
          </a:p>
        </p:txBody>
      </p:sp>
      <p:sp>
        <p:nvSpPr>
          <p:cNvPr id="3" name="Content Placeholder 2"/>
          <p:cNvSpPr>
            <a:spLocks noGrp="1"/>
          </p:cNvSpPr>
          <p:nvPr>
            <p:ph sz="quarter" idx="1"/>
          </p:nvPr>
        </p:nvSpPr>
        <p:spPr/>
        <p:txBody>
          <a:bodyPr>
            <a:normAutofit fontScale="70000" lnSpcReduction="20000"/>
          </a:bodyPr>
          <a:lstStyle/>
          <a:p>
            <a:r>
              <a:rPr lang="en-US" dirty="0"/>
              <a:t>Structured controversy can enhance the development of many skills that are central to academic learning. These skills include:</a:t>
            </a:r>
          </a:p>
          <a:p>
            <a:r>
              <a:rPr lang="en-US" dirty="0"/>
              <a:t>searching for information and new experiences to resolve a dilemma or an uncertainty;</a:t>
            </a:r>
          </a:p>
          <a:p>
            <a:r>
              <a:rPr lang="en-US" dirty="0"/>
              <a:t>organizing information;</a:t>
            </a:r>
          </a:p>
          <a:p>
            <a:r>
              <a:rPr lang="en-US" dirty="0"/>
              <a:t>preparing an advocacy position and rationalizing the position;</a:t>
            </a:r>
          </a:p>
          <a:p>
            <a:r>
              <a:rPr lang="en-US" dirty="0"/>
              <a:t>seeing issues from a different perspective and learning to debate the merits of each position; and</a:t>
            </a:r>
          </a:p>
          <a:p>
            <a:r>
              <a:rPr lang="en-US" dirty="0"/>
              <a:t>synthesizing issues and conceptualizing a new position or reaching consensus based on careful analysis and evaluation of all positions of the issue.</a:t>
            </a:r>
          </a:p>
          <a:p>
            <a:r>
              <a:rPr lang="en-US" dirty="0"/>
              <a:t>By using structured controversy, students' curiosity for searching for solutions to the problem will be sparked, engaging them in active learning that will help develop their understanding and appreciation of diverse points of views. It also requires students to use complex reasoning and critical thinking skills. As a result, students are exposed to a greater range of ideas that will help them to generate creative solutions and new conclusions to their controversial </a:t>
            </a:r>
            <a:r>
              <a:rPr lang="en-US" dirty="0" smtClean="0"/>
              <a:t>problem</a:t>
            </a:r>
          </a:p>
          <a:p>
            <a:endParaRPr lang="en-US" dirty="0"/>
          </a:p>
          <a:p>
            <a:r>
              <a:rPr lang="en-US" dirty="0"/>
              <a:t>. http://iteslj.org/Techniques/Zainuddin-Controversial.html</a:t>
            </a:r>
          </a:p>
        </p:txBody>
      </p:sp>
    </p:spTree>
    <p:extLst>
      <p:ext uri="{BB962C8B-B14F-4D97-AF65-F5344CB8AC3E}">
        <p14:creationId xmlns:p14="http://schemas.microsoft.com/office/powerpoint/2010/main" val="20269668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79</TotalTime>
  <Words>581</Words>
  <Application>Microsoft Office PowerPoint</Application>
  <PresentationFormat>On-screen Show (4:3)</PresentationFormat>
  <Paragraphs>60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Oriel</vt:lpstr>
      <vt:lpstr>Mainstream vs. Counterculture</vt:lpstr>
      <vt:lpstr>Preview</vt:lpstr>
      <vt:lpstr>1960’s Historical context</vt:lpstr>
      <vt:lpstr>Resistance to counterculture</vt:lpstr>
      <vt:lpstr>five Topics will be debated…..</vt:lpstr>
      <vt:lpstr>Instructions</vt:lpstr>
      <vt:lpstr>Instructions continued….</vt:lpstr>
      <vt:lpstr>Consensus</vt:lpstr>
      <vt:lpstr>structured controversy</vt:lpstr>
      <vt:lpstr>Pedagogical implications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Mainstream vs. Counterculture</dc:title>
  <dc:creator>Crystal&amp;Brian</dc:creator>
  <cp:lastModifiedBy>Crystal&amp;Brian</cp:lastModifiedBy>
  <cp:revision>9</cp:revision>
  <dcterms:created xsi:type="dcterms:W3CDTF">2011-10-04T01:10:14Z</dcterms:created>
  <dcterms:modified xsi:type="dcterms:W3CDTF">2011-10-04T02:29:39Z</dcterms:modified>
</cp:coreProperties>
</file>