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8" r:id="rId12"/>
    <p:sldId id="266" r:id="rId13"/>
    <p:sldId id="267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84" autoAdjust="0"/>
  </p:normalViewPr>
  <p:slideViewPr>
    <p:cSldViewPr>
      <p:cViewPr varScale="1">
        <p:scale>
          <a:sx n="75" d="100"/>
          <a:sy n="7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840F3-0D74-48D5-B5CF-E548E6BB974B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71B8F-C0C0-4FEB-BE42-E24FC5696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8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1AF348B-F547-47B9-8BBE-CB2D9A822609}" type="datetimeFigureOut">
              <a:rPr lang="en-US" smtClean="0"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6A05D5-6B0A-426E-A2B8-14678F56DC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z2soIOBn8E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3" Type="http://schemas.openxmlformats.org/officeDocument/2006/relationships/image" Target="../media/image44.jpg"/><Relationship Id="rId7" Type="http://schemas.openxmlformats.org/officeDocument/2006/relationships/image" Target="../media/image48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wmf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i="1" dirty="0" smtClean="0"/>
              <a:t>Science</a:t>
            </a:r>
            <a:r>
              <a:rPr lang="en-US" dirty="0" smtClean="0"/>
              <a:t> of Ideas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From </a:t>
            </a:r>
            <a:r>
              <a:rPr lang="en-US" u="sng" dirty="0" smtClean="0"/>
              <a:t>No Simple </a:t>
            </a:r>
            <a:r>
              <a:rPr lang="en-US" u="sng" dirty="0" smtClean="0"/>
              <a:t>Victory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4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fight?</a:t>
            </a:r>
            <a:endParaRPr lang="en-US" dirty="0"/>
          </a:p>
        </p:txBody>
      </p:sp>
      <p:pic>
        <p:nvPicPr>
          <p:cNvPr id="2050" name="Picture 2" descr="C:\Users\owner\AppData\Local\Microsoft\Windows\Temporary Internet Files\Content.IE5\9E3B0VRR\MC90043264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124" y="2590800"/>
            <a:ext cx="18669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owner\AppData\Local\Microsoft\Windows\Temporary Internet Files\Content.IE5\9E3B0VRR\MC90043627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503" y="2610170"/>
            <a:ext cx="1605042" cy="160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owner\AppData\Local\Microsoft\Windows\Temporary Internet Files\Content.IE5\GMW40X6V\MP90044244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45181"/>
            <a:ext cx="3473650" cy="22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owner\AppData\Local\Microsoft\Windows\Temporary Internet Files\Content.IE5\GMW40X6V\MP900442387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984" y="2645180"/>
            <a:ext cx="3737066" cy="249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owner\AppData\Local\Microsoft\Windows\Temporary Internet Files\Content.IE5\OQ781UYA\MP900384726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853" y="2757012"/>
            <a:ext cx="2280744" cy="226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owner\AppData\Local\Microsoft\Windows\Temporary Internet Files\Content.IE5\GMW40X6V\MP90040014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10" y="2366867"/>
            <a:ext cx="440343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896" y="2366867"/>
            <a:ext cx="4567904" cy="35448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7844" y="6011779"/>
            <a:ext cx="87767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/>
                <a:solidFill>
                  <a:schemeClr val="accent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What role might ideology play in conflicts?</a:t>
            </a:r>
            <a:endParaRPr lang="en-US" sz="36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588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61" y="280594"/>
            <a:ext cx="8458200" cy="1319606"/>
          </a:xfrm>
        </p:spPr>
        <p:txBody>
          <a:bodyPr/>
          <a:lstStyle/>
          <a:p>
            <a:r>
              <a:rPr lang="en-US" dirty="0" smtClean="0"/>
              <a:t>Who are our current leaders in America?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26" y="2133600"/>
            <a:ext cx="2868739" cy="387667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850" y="2400300"/>
            <a:ext cx="3556000" cy="3556000"/>
          </a:xfrm>
        </p:spPr>
      </p:pic>
      <p:sp>
        <p:nvSpPr>
          <p:cNvPr id="7" name="Rectangle 6"/>
          <p:cNvSpPr/>
          <p:nvPr/>
        </p:nvSpPr>
        <p:spPr>
          <a:xfrm>
            <a:off x="1066799" y="6019800"/>
            <a:ext cx="30283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President Obama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5929293"/>
            <a:ext cx="435483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North Carolina Governor </a:t>
            </a:r>
          </a:p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Beverly Perdue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owner\AppData\Local\Microsoft\Windows\Temporary Internet Files\Content.IE5\9E3B0VRR\MC90012780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057400"/>
            <a:ext cx="1492487" cy="161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AppData\Local\Microsoft\Windows\Temporary Internet Files\Content.IE5\GMW40X6V\MC90017437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" y="4643925"/>
            <a:ext cx="1600200" cy="128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136" y="4114800"/>
            <a:ext cx="20313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67601" y="1587498"/>
            <a:ext cx="13576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00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54713" cy="1058173"/>
          </a:xfrm>
        </p:spPr>
        <p:txBody>
          <a:bodyPr/>
          <a:lstStyle/>
          <a:p>
            <a:r>
              <a:rPr lang="en-US" dirty="0" smtClean="0"/>
              <a:t>Leaders of WWII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1752600"/>
            <a:ext cx="723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2"/>
              </a:rPr>
              <a:t>http://www.youtube.com/watch?v=oz2soIOBn8E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907608" y="2185737"/>
            <a:ext cx="3557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Directions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7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338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Watch the video clip “Leaders of WWII” and work together in your teams to individually fill out the Leaders of WWII graphic organizer. Each member is responsible for filling out a sheet and each team is going to specialize in a leader so that each team can make sure the other teams have all the info from the film . Team members help each other and at the end of the video we ill all discuss our leaders and teams will help teams. We’ll use a key to make sure we hit all the details while creating a diagram on the board to represent allied and axis powers.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4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64376" y="1019059"/>
            <a:ext cx="7938956" cy="3819525"/>
            <a:chOff x="0" y="0"/>
            <a:chExt cx="5400675" cy="2305050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4505325" y="1285875"/>
              <a:ext cx="247650" cy="200025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629025" y="1285875"/>
              <a:ext cx="219075" cy="200025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943350" y="695325"/>
              <a:ext cx="47625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0" y="0"/>
              <a:ext cx="5400675" cy="2305050"/>
              <a:chOff x="0" y="0"/>
              <a:chExt cx="5400675" cy="230505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0" y="400050"/>
                <a:ext cx="2476500" cy="1905000"/>
                <a:chOff x="0" y="0"/>
                <a:chExt cx="2476500" cy="1905000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0" y="0"/>
                  <a:ext cx="923925" cy="885825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/>
                      <a:ea typeface="Times New Roman"/>
                    </a:rPr>
                    <a:t>Western Powers</a:t>
                  </a:r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800100" y="1019175"/>
                  <a:ext cx="923925" cy="885825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/>
                      <a:ea typeface="Times New Roman"/>
                    </a:rPr>
                    <a:t>Axis Powers</a:t>
                  </a:r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1552575" y="0"/>
                  <a:ext cx="923925" cy="885825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/>
                      <a:ea typeface="Times New Roman"/>
                    </a:rPr>
                    <a:t>USSR</a:t>
                  </a: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2924175" y="400050"/>
                <a:ext cx="2476500" cy="1905000"/>
                <a:chOff x="0" y="0"/>
                <a:chExt cx="2476500" cy="1905000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0" y="0"/>
                  <a:ext cx="923925" cy="885825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900">
                      <a:effectLst/>
                      <a:latin typeface="Times New Roman"/>
                      <a:ea typeface="Times New Roman"/>
                    </a:rPr>
                    <a:t>Western Powers including USA</a:t>
                  </a:r>
                  <a:endParaRPr lang="en-US" sz="10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800100" y="1019175"/>
                  <a:ext cx="923925" cy="885825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/>
                      <a:ea typeface="Times New Roman"/>
                    </a:rPr>
                    <a:t>Axis Powers</a:t>
                  </a:r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1552575" y="0"/>
                  <a:ext cx="923925" cy="885825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/>
                      <a:ea typeface="Times New Roman"/>
                    </a:rPr>
                    <a:t>USSR</a:t>
                  </a:r>
                </a:p>
              </p:txBody>
            </p:sp>
          </p:grpSp>
          <p:cxnSp>
            <p:nvCxnSpPr>
              <p:cNvPr id="25" name="Straight Arrow Connector 24"/>
              <p:cNvCxnSpPr/>
              <p:nvPr/>
            </p:nvCxnSpPr>
            <p:spPr>
              <a:xfrm>
                <a:off x="704850" y="1285875"/>
                <a:ext cx="219075" cy="200025"/>
              </a:xfrm>
              <a:prstGeom prst="straightConnector1">
                <a:avLst/>
              </a:prstGeom>
              <a:ln w="2222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>
                <a:off x="1600200" y="1285875"/>
                <a:ext cx="199390" cy="200025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 Box 32"/>
              <p:cNvSpPr txBox="1"/>
              <p:nvPr/>
            </p:nvSpPr>
            <p:spPr>
              <a:xfrm>
                <a:off x="295275" y="1419225"/>
                <a:ext cx="457200" cy="26670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>
                    <a:effectLst/>
                    <a:latin typeface="Times New Roman"/>
                    <a:ea typeface="Times New Roman"/>
                  </a:rPr>
                  <a:t>War</a:t>
                </a:r>
              </a:p>
            </p:txBody>
          </p:sp>
          <p:sp>
            <p:nvSpPr>
              <p:cNvPr id="28" name="Text Box 33"/>
              <p:cNvSpPr txBox="1"/>
              <p:nvPr/>
            </p:nvSpPr>
            <p:spPr>
              <a:xfrm>
                <a:off x="4752975" y="1409700"/>
                <a:ext cx="4381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>
                    <a:effectLst/>
                    <a:latin typeface="Times New Roman"/>
                    <a:ea typeface="Times New Roman"/>
                  </a:rPr>
                  <a:t>War</a:t>
                </a:r>
              </a:p>
            </p:txBody>
          </p:sp>
          <p:sp>
            <p:nvSpPr>
              <p:cNvPr id="29" name="Text Box 34"/>
              <p:cNvSpPr txBox="1"/>
              <p:nvPr/>
            </p:nvSpPr>
            <p:spPr>
              <a:xfrm>
                <a:off x="3248025" y="1409700"/>
                <a:ext cx="45720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>
                    <a:effectLst/>
                    <a:latin typeface="Times New Roman"/>
                    <a:ea typeface="Times New Roman"/>
                  </a:rPr>
                  <a:t>War</a:t>
                </a:r>
              </a:p>
            </p:txBody>
          </p:sp>
          <p:sp>
            <p:nvSpPr>
              <p:cNvPr id="30" name="Text Box 35"/>
              <p:cNvSpPr txBox="1"/>
              <p:nvPr/>
            </p:nvSpPr>
            <p:spPr>
              <a:xfrm>
                <a:off x="1914525" y="1343025"/>
                <a:ext cx="523875" cy="57150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>
                    <a:effectLst/>
                    <a:latin typeface="Times New Roman"/>
                    <a:ea typeface="Times New Roman"/>
                  </a:rPr>
                  <a:t>Nazi-Soviet Pact</a:t>
                </a:r>
              </a:p>
            </p:txBody>
          </p:sp>
          <p:sp>
            <p:nvSpPr>
              <p:cNvPr id="31" name="Text Box 36"/>
              <p:cNvSpPr txBox="1"/>
              <p:nvPr/>
            </p:nvSpPr>
            <p:spPr>
              <a:xfrm>
                <a:off x="3790950" y="0"/>
                <a:ext cx="762000" cy="40005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>
                    <a:effectLst/>
                    <a:latin typeface="Times New Roman"/>
                    <a:ea typeface="Times New Roman"/>
                  </a:rPr>
                  <a:t>  Grand Coalition</a:t>
                </a:r>
              </a:p>
            </p:txBody>
          </p:sp>
        </p:grpSp>
      </p:grpSp>
      <p:sp>
        <p:nvSpPr>
          <p:cNvPr id="38" name="Rectangle 37"/>
          <p:cNvSpPr/>
          <p:nvPr/>
        </p:nvSpPr>
        <p:spPr>
          <a:xfrm>
            <a:off x="114300" y="190500"/>
            <a:ext cx="8877300" cy="65151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 descr="C:\Users\owner\AppData\Local\Microsoft\Windows\Temporary Internet Files\Content.IE5\I7HLQT1Z\MP90036270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75" y="689501"/>
            <a:ext cx="2362200" cy="157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owner\AppData\Local\Microsoft\Windows\Temporary Internet Files\Content.IE5\OQ781UYA\MP9003627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12" y="2516962"/>
            <a:ext cx="2083598" cy="145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owner\AppData\Local\Microsoft\Windows\Temporary Internet Files\Content.IE5\GMW40X6V\MP90040079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074" y="2911906"/>
            <a:ext cx="2251932" cy="180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owner\AppData\Local\Microsoft\Windows\Temporary Internet Files\Content.IE5\9E3B0VRR\MP90040079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6" y="645378"/>
            <a:ext cx="2181364" cy="174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owner\AppData\Local\Microsoft\Windows\Temporary Internet Files\Content.IE5\9E3B0VRR\MP900400812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932" y="609149"/>
            <a:ext cx="2662296" cy="212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owner\AppData\Local\Microsoft\Windows\Temporary Internet Files\Content.IE5\9E3B0VRR\MP90036267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632" y="2457068"/>
            <a:ext cx="2351992" cy="156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owner\AppData\Local\Microsoft\Windows\Temporary Internet Files\Content.IE5\OQ781UYA\MP900403250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9" y="4191475"/>
            <a:ext cx="2424430" cy="193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owner\AppData\Local\Microsoft\Windows\Temporary Internet Files\Content.IE5\I7HLQT1Z\MC90002434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732" y="4296232"/>
            <a:ext cx="2662616" cy="173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owner\AppData\Local\Microsoft\Windows\Temporary Internet Files\Content.IE5\OQ781UYA\MP900362653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303" y="4838584"/>
            <a:ext cx="2139925" cy="10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01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70156"/>
            <a:ext cx="8610600" cy="1054250"/>
          </a:xfrm>
        </p:spPr>
        <p:txBody>
          <a:bodyPr/>
          <a:lstStyle/>
          <a:p>
            <a:r>
              <a:rPr lang="en-US" sz="3200" dirty="0" smtClean="0"/>
              <a:t>How Does Media Affect Your Life</a:t>
            </a:r>
            <a:br>
              <a:rPr lang="en-US" sz="3200" dirty="0" smtClean="0"/>
            </a:br>
            <a:r>
              <a:rPr lang="en-US" sz="3200" dirty="0" smtClean="0"/>
              <a:t>And…how does it do that?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324100"/>
            <a:ext cx="3781366" cy="2851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986" y="2286000"/>
            <a:ext cx="3829050" cy="28717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968" y="2243427"/>
            <a:ext cx="5181086" cy="2914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754" y="2205327"/>
            <a:ext cx="5181600" cy="366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Culture Café </a:t>
            </a:r>
            <a:endParaRPr lang="en-US" sz="8000" dirty="0"/>
          </a:p>
        </p:txBody>
      </p:sp>
      <p:pic>
        <p:nvPicPr>
          <p:cNvPr id="3075" name="Picture 3" descr="C:\Users\owner\AppData\Local\Microsoft\Windows\Temporary Internet Files\Content.IE5\OQ781UYA\MC90043234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97" y="3662383"/>
            <a:ext cx="2895329" cy="19399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3960" y="5410200"/>
            <a:ext cx="81852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hiller" pitchFamily="82" charset="0"/>
              </a:rPr>
              <a:t>What do our customs say about us as a society?</a:t>
            </a:r>
            <a:endParaRPr lang="en-US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94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OQ781UYA\MP90039997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33" y="1143000"/>
            <a:ext cx="3094167" cy="2061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7" t="17060" r="24000" b="18666"/>
          <a:stretch/>
        </p:blipFill>
        <p:spPr>
          <a:xfrm>
            <a:off x="2387600" y="2541997"/>
            <a:ext cx="1016000" cy="1224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owner\AppData\Local\Microsoft\Windows\Temporary Internet Files\Content.IE5\OQ781UYA\MP90040322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2913"/>
            <a:ext cx="2081784" cy="3121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AppData\Local\Microsoft\Windows\Temporary Internet Files\Content.IE5\GMW40X6V\MC90043365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4248"/>
            <a:ext cx="1376362" cy="1597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owner\AppData\Local\Microsoft\Windows\Temporary Internet Files\Content.IE5\I7HLQT1Z\MP90043855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32" y="4089370"/>
            <a:ext cx="3711723" cy="2478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800" y="4279899"/>
            <a:ext cx="1209713" cy="14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69" y="3994878"/>
            <a:ext cx="2508115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192" y="3410678"/>
            <a:ext cx="1560428" cy="1168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0" name="Picture 16" descr="C:\Users\owner\AppData\Local\Microsoft\Windows\Temporary Internet Files\Content.IE5\GMW40X6V\MP900400754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758" y="2136203"/>
            <a:ext cx="2511676" cy="1673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" t="5020" r="4328" b="5000"/>
          <a:stretch/>
        </p:blipFill>
        <p:spPr>
          <a:xfrm rot="1277231">
            <a:off x="4978695" y="3258385"/>
            <a:ext cx="736500" cy="1103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60090" y="219670"/>
            <a:ext cx="4243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Culture Cafe</a:t>
            </a:r>
            <a:endParaRPr lang="en-US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776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20816712">
            <a:off x="4287691" y="603172"/>
            <a:ext cx="4089325" cy="857639"/>
          </a:xfrm>
        </p:spPr>
        <p:txBody>
          <a:bodyPr/>
          <a:lstStyle/>
          <a:p>
            <a:r>
              <a:rPr lang="en-US" dirty="0" smtClean="0"/>
              <a:t>What is science?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77" y="1523999"/>
            <a:ext cx="4791536" cy="417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 rot="645400">
            <a:off x="4255285" y="3225174"/>
            <a:ext cx="4734220" cy="8576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What processes do they do</a:t>
            </a:r>
          </a:p>
          <a:p>
            <a:r>
              <a:rPr lang="en-US" dirty="0" smtClean="0"/>
              <a:t>     to figure things out?</a:t>
            </a:r>
            <a:endParaRPr lang="en-US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 rot="1432769">
            <a:off x="4284456" y="4245359"/>
            <a:ext cx="3103012" cy="8576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     Let’s review…</a:t>
            </a:r>
            <a:endParaRPr lang="en-US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577732" y="1752600"/>
            <a:ext cx="4089325" cy="8576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What do scientists do?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0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304800"/>
            <a:ext cx="3012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Observe.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52578" y="1477617"/>
            <a:ext cx="32816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Question.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 descr="C:\Users\owner\AppData\Local\Microsoft\Windows\Temporary Internet Files\Content.IE5\I7HLQT1Z\MC90043478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413" y="1524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owner\AppData\Local\Microsoft\Windows\Temporary Internet Files\Content.IE5\OQ781UYA\MC90043485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669" y="1208024"/>
            <a:ext cx="13906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020016" y="2598674"/>
            <a:ext cx="43588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Pay attention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to detail.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8" name="Picture 6" descr="C:\Users\owner\AppData\Local\Microsoft\Windows\Temporary Internet Files\Content.IE5\OQ781UYA\MP90044869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33" y="2410722"/>
            <a:ext cx="1311467" cy="19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owner\AppData\Local\Microsoft\Windows\Temporary Internet Files\Content.IE5\9E3B0VRR\MP900403712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28" y="4581163"/>
            <a:ext cx="1613827" cy="201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947224" y="4581163"/>
            <a:ext cx="6378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Test &amp; Collect data.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95467" y="5590051"/>
            <a:ext cx="2358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Then...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58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48646"/>
            <a:ext cx="3050494" cy="3001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moment of truth…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14800" y="3200400"/>
            <a:ext cx="126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Or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 descr="C:\Users\owner\AppData\Local\Microsoft\Windows\Temporary Internet Files\Content.IE5\I7HLQT1Z\MP90017784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775" y="2819400"/>
            <a:ext cx="3090684" cy="2060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8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Ideology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3886200"/>
            <a:ext cx="8382000" cy="685800"/>
          </a:xfrm>
        </p:spPr>
        <p:txBody>
          <a:bodyPr>
            <a:no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a : a systematic body of concepts especially about human life or culture</a:t>
            </a:r>
            <a:endParaRPr lang="en-US" dirty="0"/>
          </a:p>
        </p:txBody>
      </p:sp>
      <p:pic>
        <p:nvPicPr>
          <p:cNvPr id="5122" name="Picture 2" descr="C:\Users\owner\AppData\Local\Microsoft\Windows\Temporary Internet Files\Content.IE5\GMW40X6V\MP900442237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1" t="22347" r="19350"/>
          <a:stretch/>
        </p:blipFill>
        <p:spPr bwMode="auto">
          <a:xfrm>
            <a:off x="533400" y="533400"/>
            <a:ext cx="1240944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394952" y="4572000"/>
            <a:ext cx="8382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dirty="0"/>
              <a:t>b : a manner or the content of thinking characteristic of an individual, group, or culture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20710" y="5259947"/>
            <a:ext cx="8382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dirty="0"/>
              <a:t>c : the integrated assertions, theories and aims that constitute a sociopolitical program</a:t>
            </a:r>
          </a:p>
        </p:txBody>
      </p:sp>
    </p:spTree>
    <p:extLst>
      <p:ext uri="{BB962C8B-B14F-4D97-AF65-F5344CB8AC3E}">
        <p14:creationId xmlns:p14="http://schemas.microsoft.com/office/powerpoint/2010/main" val="275664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56263" cy="1054250"/>
          </a:xfrm>
        </p:spPr>
        <p:txBody>
          <a:bodyPr/>
          <a:lstStyle/>
          <a:p>
            <a:r>
              <a:rPr lang="en-US" dirty="0" smtClean="0"/>
              <a:t>Fascism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733800" y="2500511"/>
            <a:ext cx="5105400" cy="4038600"/>
          </a:xfrm>
        </p:spPr>
        <p:txBody>
          <a:bodyPr>
            <a:noAutofit/>
          </a:bodyPr>
          <a:lstStyle/>
          <a:p>
            <a:r>
              <a:rPr lang="en-US" sz="1800" dirty="0"/>
              <a:t>Italy - Mussolini</a:t>
            </a:r>
          </a:p>
          <a:p>
            <a:r>
              <a:rPr lang="en-US" sz="1800" dirty="0"/>
              <a:t>Totalitarian/Authoritarian, single party state </a:t>
            </a:r>
          </a:p>
          <a:p>
            <a:r>
              <a:rPr lang="en-US" sz="1800" dirty="0"/>
              <a:t>“The Far Right”</a:t>
            </a:r>
          </a:p>
          <a:p>
            <a:r>
              <a:rPr lang="en-US" sz="1800" dirty="0"/>
              <a:t>Society more important than the individual</a:t>
            </a:r>
          </a:p>
          <a:p>
            <a:r>
              <a:rPr lang="en-US" sz="1800" dirty="0"/>
              <a:t>Centralization of power under a dictator, did not desire equality</a:t>
            </a:r>
          </a:p>
          <a:p>
            <a:r>
              <a:rPr lang="en-US" sz="1800" dirty="0"/>
              <a:t>Strict govt. control of the economy- “The Corporate State”, </a:t>
            </a:r>
            <a:r>
              <a:rPr lang="en-US" sz="1800" dirty="0" smtClean="0"/>
              <a:t>more </a:t>
            </a:r>
            <a:r>
              <a:rPr lang="en-US" sz="1800" dirty="0"/>
              <a:t>state power and </a:t>
            </a:r>
            <a:r>
              <a:rPr lang="en-US" sz="1800" dirty="0" smtClean="0"/>
              <a:t>suppressing of </a:t>
            </a:r>
            <a:r>
              <a:rPr lang="en-US" sz="1800" dirty="0"/>
              <a:t>opposition through terror and censorship</a:t>
            </a:r>
          </a:p>
          <a:p>
            <a:r>
              <a:rPr lang="en-US" sz="1800" dirty="0"/>
              <a:t>Nationalism and Racial </a:t>
            </a:r>
            <a:r>
              <a:rPr lang="en-US" sz="1800" dirty="0" smtClean="0"/>
              <a:t>superiority</a:t>
            </a:r>
            <a:endParaRPr lang="en-US" sz="1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3082" y="838200"/>
            <a:ext cx="8839200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400" dirty="0"/>
              <a:t>On one side stood Hitler, fascism, the myth of German supremacy; on the other side stood Stalin, </a:t>
            </a:r>
            <a:r>
              <a:rPr lang="en-US" sz="1400" i="1" dirty="0"/>
              <a:t>communism</a:t>
            </a:r>
            <a:r>
              <a:rPr lang="en-US" sz="1400" dirty="0"/>
              <a:t>, and the international proletarian revolution. —Anne </a:t>
            </a:r>
            <a:r>
              <a:rPr lang="en-US" sz="1400" dirty="0" err="1"/>
              <a:t>Applebaum</a:t>
            </a:r>
            <a:r>
              <a:rPr lang="en-US" sz="1400" dirty="0"/>
              <a:t>, </a:t>
            </a:r>
            <a:r>
              <a:rPr lang="en-US" sz="1400" i="1" dirty="0"/>
              <a:t>New York Review of Books</a:t>
            </a:r>
            <a:r>
              <a:rPr lang="en-US" sz="1400" dirty="0"/>
              <a:t>, 25 Oct. 2007</a:t>
            </a:r>
          </a:p>
        </p:txBody>
      </p:sp>
      <p:pic>
        <p:nvPicPr>
          <p:cNvPr id="13" name="Picture 7" descr="normal_Adolf_Hitler_und_Benito_Mussolini_in_M%25FCnchen_19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958" y="2286000"/>
            <a:ext cx="3200400" cy="23842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3" descr="C:\Users\owner\AppData\Local\Microsoft\Windows\Temporary Internet Files\Content.IE5\9E3B0VRR\MP90044348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58" y="4800600"/>
            <a:ext cx="3200400" cy="173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768" y="304800"/>
            <a:ext cx="7756263" cy="1054250"/>
          </a:xfrm>
        </p:spPr>
        <p:txBody>
          <a:bodyPr/>
          <a:lstStyle/>
          <a:p>
            <a:r>
              <a:rPr lang="en-US" dirty="0" smtClean="0"/>
              <a:t>Communism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0"/>
            <a:ext cx="2823171" cy="329723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14111" y="2362200"/>
            <a:ext cx="3803904" cy="387705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Karl Marx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Economic System &amp; Political Ideology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Property is commonly controlled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Revolution of the proletariat (worker) to seize control of the means of production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International movement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Communist Manifesto 2/1848 w/ Friedrich </a:t>
            </a:r>
            <a:r>
              <a:rPr lang="en-US" sz="2000" dirty="0" smtClean="0"/>
              <a:t>Engels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1143000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</a:rPr>
              <a:t>On one side stood Hitler, fascism, the myth of German supremacy; on the other side stood Stalin, communism, and the international proletarian revolution. —Anne </a:t>
            </a:r>
            <a:r>
              <a:rPr lang="en-US" sz="1400" i="1" dirty="0" err="1" smtClean="0">
                <a:solidFill>
                  <a:schemeClr val="accent2">
                    <a:lumMod val="75000"/>
                  </a:schemeClr>
                </a:solidFill>
              </a:rPr>
              <a:t>Applebaum</a:t>
            </a:r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</a:rPr>
              <a:t>, New York Review of Books, 25 Oct. 2007</a:t>
            </a:r>
            <a:endParaRPr lang="en-US" sz="1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6" name="Picture 4" descr="C:\Users\owner\AppData\Local\Microsoft\Windows\Temporary Internet Files\Content.IE5\OQ781UYA\MC9004155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602" y="4343400"/>
            <a:ext cx="2830498" cy="179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34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0156"/>
            <a:ext cx="8534400" cy="1054250"/>
          </a:xfrm>
        </p:spPr>
        <p:txBody>
          <a:bodyPr/>
          <a:lstStyle/>
          <a:p>
            <a:r>
              <a:rPr lang="en-US" dirty="0" smtClean="0"/>
              <a:t>Capitalism &amp; Democracy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495800" y="2240280"/>
            <a:ext cx="4343400" cy="438912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US – FDR/Truman</a:t>
            </a:r>
          </a:p>
          <a:p>
            <a:r>
              <a:rPr lang="en-US" dirty="0"/>
              <a:t>UK – Chamberlain/Churchill</a:t>
            </a:r>
          </a:p>
          <a:p>
            <a:pPr lvl="1">
              <a:buClr>
                <a:schemeClr val="accent2"/>
              </a:buClr>
            </a:pPr>
            <a:r>
              <a:rPr lang="en-US" sz="2400" dirty="0"/>
              <a:t>Private ownership of business and </a:t>
            </a:r>
            <a:r>
              <a:rPr lang="en-US" sz="2400" dirty="0" smtClean="0"/>
              <a:t>property</a:t>
            </a:r>
            <a:endParaRPr lang="en-US" sz="2400" dirty="0"/>
          </a:p>
          <a:p>
            <a:pPr lvl="1">
              <a:buClr>
                <a:schemeClr val="accent2"/>
              </a:buClr>
            </a:pPr>
            <a:r>
              <a:rPr lang="en-US" sz="2400" dirty="0" smtClean="0"/>
              <a:t>“Survival </a:t>
            </a:r>
            <a:r>
              <a:rPr lang="en-US" sz="2400" dirty="0"/>
              <a:t>of the fittest”</a:t>
            </a:r>
          </a:p>
          <a:p>
            <a:pPr lvl="1">
              <a:buClr>
                <a:schemeClr val="accent2"/>
              </a:buClr>
            </a:pPr>
            <a:r>
              <a:rPr lang="en-US" sz="2400" dirty="0"/>
              <a:t>Liaise faire, free market, limited welfare system</a:t>
            </a:r>
          </a:p>
          <a:p>
            <a:pPr lvl="1">
              <a:buClr>
                <a:schemeClr val="accent2"/>
              </a:buClr>
            </a:pPr>
            <a:r>
              <a:rPr lang="en-US" sz="2400" dirty="0"/>
              <a:t>Free elections, republic style</a:t>
            </a:r>
          </a:p>
          <a:p>
            <a:pPr lvl="1">
              <a:buClr>
                <a:schemeClr val="accent2"/>
              </a:buClr>
            </a:pPr>
            <a:r>
              <a:rPr lang="en-US" sz="2400" dirty="0"/>
              <a:t>protections for individual liberty</a:t>
            </a:r>
            <a:r>
              <a:rPr lang="en-US" sz="2400" dirty="0" smtClean="0"/>
              <a:t>, </a:t>
            </a:r>
            <a:r>
              <a:rPr lang="en-US" sz="2400" dirty="0"/>
              <a:t>separation of powers, &amp;</a:t>
            </a:r>
            <a:r>
              <a:rPr lang="en-US" sz="2400" dirty="0" smtClean="0"/>
              <a:t> </a:t>
            </a:r>
            <a:r>
              <a:rPr lang="en-US" sz="2400" dirty="0"/>
              <a:t>layered federal structure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3882421" cy="326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17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4266" y="457200"/>
            <a:ext cx="5955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Political Tea Party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86544"/>
            <a:ext cx="3674660" cy="29426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4681877" y="2750639"/>
            <a:ext cx="43893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can you tell?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21753" y="1981200"/>
            <a:ext cx="32047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 is who?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9573" y="3511349"/>
            <a:ext cx="404630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does this </a:t>
            </a:r>
          </a:p>
          <a:p>
            <a:pPr algn="ctr"/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help us form the</a:t>
            </a:r>
          </a:p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BIG picture</a:t>
            </a:r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675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732</TotalTime>
  <Words>498</Words>
  <Application>Microsoft Office PowerPoint</Application>
  <PresentationFormat>On-screen Show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Hardcover</vt:lpstr>
      <vt:lpstr>The Science of Ideas</vt:lpstr>
      <vt:lpstr>What is science?</vt:lpstr>
      <vt:lpstr>PowerPoint Presentation</vt:lpstr>
      <vt:lpstr>The moment of truth… </vt:lpstr>
      <vt:lpstr>Ideology</vt:lpstr>
      <vt:lpstr>Fascism</vt:lpstr>
      <vt:lpstr>Communism</vt:lpstr>
      <vt:lpstr>Capitalism &amp; Democracy</vt:lpstr>
      <vt:lpstr>PowerPoint Presentation</vt:lpstr>
      <vt:lpstr>Why do people fight?</vt:lpstr>
      <vt:lpstr>Who are our current leaders in America?</vt:lpstr>
      <vt:lpstr>Leaders of WWII</vt:lpstr>
      <vt:lpstr>PowerPoint Presentation</vt:lpstr>
      <vt:lpstr>How Does Media Affect Your Life And…how does it do that?</vt:lpstr>
      <vt:lpstr>Culture Café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Ideas</dc:title>
  <dc:creator>owner</dc:creator>
  <cp:lastModifiedBy>owner</cp:lastModifiedBy>
  <cp:revision>38</cp:revision>
  <dcterms:created xsi:type="dcterms:W3CDTF">2011-12-07T01:28:36Z</dcterms:created>
  <dcterms:modified xsi:type="dcterms:W3CDTF">2011-12-09T00:30:38Z</dcterms:modified>
</cp:coreProperties>
</file>